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3" r:id="rId10"/>
    <p:sldId id="299" r:id="rId11"/>
    <p:sldId id="333" r:id="rId12"/>
    <p:sldId id="334" r:id="rId13"/>
    <p:sldId id="266" r:id="rId14"/>
    <p:sldId id="335" r:id="rId15"/>
    <p:sldId id="276" r:id="rId16"/>
    <p:sldId id="337" r:id="rId17"/>
    <p:sldId id="338" r:id="rId18"/>
    <p:sldId id="339" r:id="rId19"/>
    <p:sldId id="284" r:id="rId20"/>
    <p:sldId id="340" r:id="rId21"/>
    <p:sldId id="304" r:id="rId22"/>
    <p:sldId id="341" r:id="rId23"/>
    <p:sldId id="342" r:id="rId24"/>
    <p:sldId id="343" r:id="rId25"/>
    <p:sldId id="344" r:id="rId26"/>
    <p:sldId id="357" r:id="rId27"/>
    <p:sldId id="345" r:id="rId28"/>
    <p:sldId id="347" r:id="rId29"/>
    <p:sldId id="348" r:id="rId30"/>
    <p:sldId id="349" r:id="rId31"/>
    <p:sldId id="351" r:id="rId32"/>
    <p:sldId id="352" r:id="rId33"/>
    <p:sldId id="353" r:id="rId34"/>
    <p:sldId id="354" r:id="rId35"/>
    <p:sldId id="355" r:id="rId36"/>
    <p:sldId id="35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9" autoAdjust="0"/>
    <p:restoredTop sz="85174"/>
  </p:normalViewPr>
  <p:slideViewPr>
    <p:cSldViewPr snapToGrid="0" snapToObjects="1">
      <p:cViewPr varScale="1">
        <p:scale>
          <a:sx n="95" d="100"/>
          <a:sy n="95" d="100"/>
        </p:scale>
        <p:origin x="112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8620E5-0AE8-461E-8673-9DDBD1BA3A30}" type="doc">
      <dgm:prSet loTypeId="urn:microsoft.com/office/officeart/2008/layout/LinedList" loCatId="list" qsTypeId="urn:microsoft.com/office/officeart/2005/8/quickstyle/simple5" qsCatId="simple" csTypeId="urn:microsoft.com/office/officeart/2005/8/colors/accent3_2" csCatId="accent3" phldr="1"/>
      <dgm:spPr/>
      <dgm:t>
        <a:bodyPr/>
        <a:lstStyle/>
        <a:p>
          <a:endParaRPr lang="pt-BR"/>
        </a:p>
      </dgm:t>
    </dgm:pt>
    <dgm:pt modelId="{9FF60156-AB69-4CEF-AF09-4FED5F95C189}">
      <dgm:prSet phldrT="[Texto]"/>
      <dgm:spPr/>
      <dgm:t>
        <a:bodyPr/>
        <a:lstStyle/>
        <a:p>
          <a:r>
            <a:rPr lang="en-US" dirty="0">
              <a:latin typeface="Abadi"/>
            </a:rPr>
            <a:t>Executive Summary</a:t>
          </a:r>
          <a:endParaRPr lang="pt-BR" dirty="0"/>
        </a:p>
      </dgm:t>
    </dgm:pt>
    <dgm:pt modelId="{3A421D47-5023-4728-AA7B-6FD2A3F6CE22}" type="parTrans" cxnId="{6752F48A-71D7-425A-820C-BB220C5059EB}">
      <dgm:prSet/>
      <dgm:spPr/>
      <dgm:t>
        <a:bodyPr/>
        <a:lstStyle/>
        <a:p>
          <a:endParaRPr lang="pt-BR"/>
        </a:p>
      </dgm:t>
    </dgm:pt>
    <dgm:pt modelId="{DBF848AE-0B25-4349-8FA7-F9BB53C09CED}" type="sibTrans" cxnId="{6752F48A-71D7-425A-820C-BB220C5059EB}">
      <dgm:prSet/>
      <dgm:spPr/>
      <dgm:t>
        <a:bodyPr/>
        <a:lstStyle/>
        <a:p>
          <a:endParaRPr lang="pt-BR"/>
        </a:p>
      </dgm:t>
    </dgm:pt>
    <dgm:pt modelId="{27AAF22B-4D5E-4A6D-80DA-990F15EC615E}">
      <dgm:prSet phldrT="[Texto]"/>
      <dgm:spPr/>
      <dgm:t>
        <a:bodyPr/>
        <a:lstStyle/>
        <a:p>
          <a:r>
            <a:rPr lang="en-US">
              <a:latin typeface="Abadi"/>
            </a:rPr>
            <a:t>Introduction</a:t>
          </a:r>
          <a:endParaRPr lang="pt-BR" dirty="0"/>
        </a:p>
      </dgm:t>
    </dgm:pt>
    <dgm:pt modelId="{CDB95BE3-98AC-4231-8312-EFCA267E062B}" type="parTrans" cxnId="{137F6E30-8647-479C-889F-8D41F5D9F918}">
      <dgm:prSet/>
      <dgm:spPr/>
      <dgm:t>
        <a:bodyPr/>
        <a:lstStyle/>
        <a:p>
          <a:endParaRPr lang="pt-BR"/>
        </a:p>
      </dgm:t>
    </dgm:pt>
    <dgm:pt modelId="{3A06FBBC-EC42-4E36-A95D-701216068E8C}" type="sibTrans" cxnId="{137F6E30-8647-479C-889F-8D41F5D9F918}">
      <dgm:prSet/>
      <dgm:spPr/>
      <dgm:t>
        <a:bodyPr/>
        <a:lstStyle/>
        <a:p>
          <a:endParaRPr lang="pt-BR"/>
        </a:p>
      </dgm:t>
    </dgm:pt>
    <dgm:pt modelId="{52BE53CF-7303-492A-B977-2603973F280A}">
      <dgm:prSet phldrT="[Texto]"/>
      <dgm:spPr/>
      <dgm:t>
        <a:bodyPr/>
        <a:lstStyle/>
        <a:p>
          <a:r>
            <a:rPr lang="en-US">
              <a:latin typeface="Abadi"/>
            </a:rPr>
            <a:t>Methodology</a:t>
          </a:r>
          <a:endParaRPr lang="pt-BR" dirty="0"/>
        </a:p>
      </dgm:t>
    </dgm:pt>
    <dgm:pt modelId="{484A133D-0E5B-4092-8818-C2D50A8BA9BD}" type="parTrans" cxnId="{FF10FA08-F28E-4874-A9C9-FCB8046C767F}">
      <dgm:prSet/>
      <dgm:spPr/>
      <dgm:t>
        <a:bodyPr/>
        <a:lstStyle/>
        <a:p>
          <a:endParaRPr lang="pt-BR"/>
        </a:p>
      </dgm:t>
    </dgm:pt>
    <dgm:pt modelId="{9ACEB18F-4218-4376-B06F-8493D082DF15}" type="sibTrans" cxnId="{FF10FA08-F28E-4874-A9C9-FCB8046C767F}">
      <dgm:prSet/>
      <dgm:spPr/>
      <dgm:t>
        <a:bodyPr/>
        <a:lstStyle/>
        <a:p>
          <a:endParaRPr lang="pt-BR"/>
        </a:p>
      </dgm:t>
    </dgm:pt>
    <dgm:pt modelId="{B4A9E493-8186-47B3-A164-71D64BDB7C90}">
      <dgm:prSet/>
      <dgm:spPr/>
      <dgm:t>
        <a:bodyPr/>
        <a:lstStyle/>
        <a:p>
          <a:r>
            <a:rPr lang="en-US">
              <a:latin typeface="Abadi"/>
            </a:rPr>
            <a:t>Results</a:t>
          </a:r>
          <a:endParaRPr lang="pt-BR" dirty="0"/>
        </a:p>
      </dgm:t>
    </dgm:pt>
    <dgm:pt modelId="{CCEE8D66-D1E7-4F10-8C04-CFFB2E751697}" type="parTrans" cxnId="{3BC35BB9-0B2E-477E-BC3C-BC8AE011754D}">
      <dgm:prSet/>
      <dgm:spPr/>
      <dgm:t>
        <a:bodyPr/>
        <a:lstStyle/>
        <a:p>
          <a:endParaRPr lang="pt-BR"/>
        </a:p>
      </dgm:t>
    </dgm:pt>
    <dgm:pt modelId="{9AB8BE25-DAEE-4B00-B0C6-CD686EB9B19D}" type="sibTrans" cxnId="{3BC35BB9-0B2E-477E-BC3C-BC8AE011754D}">
      <dgm:prSet/>
      <dgm:spPr/>
      <dgm:t>
        <a:bodyPr/>
        <a:lstStyle/>
        <a:p>
          <a:endParaRPr lang="pt-BR"/>
        </a:p>
      </dgm:t>
    </dgm:pt>
    <dgm:pt modelId="{81CEF72B-A7B5-4CF5-A12B-1DAECE125A2B}">
      <dgm:prSet/>
      <dgm:spPr/>
      <dgm:t>
        <a:bodyPr/>
        <a:lstStyle/>
        <a:p>
          <a:r>
            <a:rPr lang="en-US">
              <a:latin typeface="Abadi"/>
            </a:rPr>
            <a:t>Conclusion</a:t>
          </a:r>
          <a:endParaRPr lang="pt-BR" dirty="0"/>
        </a:p>
      </dgm:t>
    </dgm:pt>
    <dgm:pt modelId="{E1C8D6C2-3E36-4867-A61B-EF1ACB79E17F}" type="parTrans" cxnId="{3D7DCF8E-83BE-4427-9C80-FC1A8FD452DD}">
      <dgm:prSet/>
      <dgm:spPr/>
      <dgm:t>
        <a:bodyPr/>
        <a:lstStyle/>
        <a:p>
          <a:endParaRPr lang="pt-BR"/>
        </a:p>
      </dgm:t>
    </dgm:pt>
    <dgm:pt modelId="{7510A76A-11B1-42B3-81D9-4A68FFAF9D38}" type="sibTrans" cxnId="{3D7DCF8E-83BE-4427-9C80-FC1A8FD452DD}">
      <dgm:prSet/>
      <dgm:spPr/>
      <dgm:t>
        <a:bodyPr/>
        <a:lstStyle/>
        <a:p>
          <a:endParaRPr lang="pt-BR"/>
        </a:p>
      </dgm:t>
    </dgm:pt>
    <dgm:pt modelId="{59C35FC6-C362-4273-B733-C5354F73A873}">
      <dgm:prSet/>
      <dgm:spPr/>
      <dgm:t>
        <a:bodyPr/>
        <a:lstStyle/>
        <a:p>
          <a:r>
            <a:rPr lang="en-US">
              <a:latin typeface="Abadi"/>
            </a:rPr>
            <a:t>Appendix</a:t>
          </a:r>
          <a:endParaRPr lang="pt-BR" dirty="0"/>
        </a:p>
      </dgm:t>
    </dgm:pt>
    <dgm:pt modelId="{23401609-5EAB-41FA-95B0-E35D5E90682E}" type="parTrans" cxnId="{E77F5296-7FCF-4B66-8E88-29C1564B3959}">
      <dgm:prSet/>
      <dgm:spPr/>
      <dgm:t>
        <a:bodyPr/>
        <a:lstStyle/>
        <a:p>
          <a:endParaRPr lang="pt-BR"/>
        </a:p>
      </dgm:t>
    </dgm:pt>
    <dgm:pt modelId="{BFC753BC-A938-4653-B46D-66D3A309BCCD}" type="sibTrans" cxnId="{E77F5296-7FCF-4B66-8E88-29C1564B3959}">
      <dgm:prSet/>
      <dgm:spPr/>
      <dgm:t>
        <a:bodyPr/>
        <a:lstStyle/>
        <a:p>
          <a:endParaRPr lang="pt-BR"/>
        </a:p>
      </dgm:t>
    </dgm:pt>
    <dgm:pt modelId="{A20127F7-852B-4D4B-9B85-E4EBB69E4813}" type="pres">
      <dgm:prSet presAssocID="{9E8620E5-0AE8-461E-8673-9DDBD1BA3A30}" presName="vert0" presStyleCnt="0">
        <dgm:presLayoutVars>
          <dgm:dir/>
          <dgm:animOne val="branch"/>
          <dgm:animLvl val="lvl"/>
        </dgm:presLayoutVars>
      </dgm:prSet>
      <dgm:spPr/>
    </dgm:pt>
    <dgm:pt modelId="{01DA7F15-5C28-4F65-A534-C01005222381}" type="pres">
      <dgm:prSet presAssocID="{9FF60156-AB69-4CEF-AF09-4FED5F95C189}" presName="thickLine" presStyleLbl="alignNode1" presStyleIdx="0" presStyleCnt="6"/>
      <dgm:spPr/>
    </dgm:pt>
    <dgm:pt modelId="{8F6F3647-02B6-497D-A94A-A67B3A9406B4}" type="pres">
      <dgm:prSet presAssocID="{9FF60156-AB69-4CEF-AF09-4FED5F95C189}" presName="horz1" presStyleCnt="0"/>
      <dgm:spPr/>
    </dgm:pt>
    <dgm:pt modelId="{265E707E-1103-4E42-AF7D-4604F2F33258}" type="pres">
      <dgm:prSet presAssocID="{9FF60156-AB69-4CEF-AF09-4FED5F95C189}" presName="tx1" presStyleLbl="revTx" presStyleIdx="0" presStyleCnt="6"/>
      <dgm:spPr/>
    </dgm:pt>
    <dgm:pt modelId="{9C2AB1AB-3280-465B-B924-1A7FCA15619D}" type="pres">
      <dgm:prSet presAssocID="{9FF60156-AB69-4CEF-AF09-4FED5F95C189}" presName="vert1" presStyleCnt="0"/>
      <dgm:spPr/>
    </dgm:pt>
    <dgm:pt modelId="{0DB2C36D-2C4C-4662-95D8-28D321683FB2}" type="pres">
      <dgm:prSet presAssocID="{27AAF22B-4D5E-4A6D-80DA-990F15EC615E}" presName="thickLine" presStyleLbl="alignNode1" presStyleIdx="1" presStyleCnt="6"/>
      <dgm:spPr/>
    </dgm:pt>
    <dgm:pt modelId="{6BB81CF4-5C5A-4BEA-9066-B36627888BE6}" type="pres">
      <dgm:prSet presAssocID="{27AAF22B-4D5E-4A6D-80DA-990F15EC615E}" presName="horz1" presStyleCnt="0"/>
      <dgm:spPr/>
    </dgm:pt>
    <dgm:pt modelId="{7B4AC16A-0CA6-4F02-8BAD-49AFE8B6244A}" type="pres">
      <dgm:prSet presAssocID="{27AAF22B-4D5E-4A6D-80DA-990F15EC615E}" presName="tx1" presStyleLbl="revTx" presStyleIdx="1" presStyleCnt="6"/>
      <dgm:spPr/>
    </dgm:pt>
    <dgm:pt modelId="{0BC9C796-97A8-44F8-9E05-562B0989551D}" type="pres">
      <dgm:prSet presAssocID="{27AAF22B-4D5E-4A6D-80DA-990F15EC615E}" presName="vert1" presStyleCnt="0"/>
      <dgm:spPr/>
    </dgm:pt>
    <dgm:pt modelId="{A23B2B00-1EC1-43AC-A66A-FECCA6EDDD01}" type="pres">
      <dgm:prSet presAssocID="{52BE53CF-7303-492A-B977-2603973F280A}" presName="thickLine" presStyleLbl="alignNode1" presStyleIdx="2" presStyleCnt="6"/>
      <dgm:spPr/>
    </dgm:pt>
    <dgm:pt modelId="{69195CFE-91AE-46C2-BD9D-062EDAB22601}" type="pres">
      <dgm:prSet presAssocID="{52BE53CF-7303-492A-B977-2603973F280A}" presName="horz1" presStyleCnt="0"/>
      <dgm:spPr/>
    </dgm:pt>
    <dgm:pt modelId="{5FAAAC47-4CA2-416A-8D34-5C3C5A66B87D}" type="pres">
      <dgm:prSet presAssocID="{52BE53CF-7303-492A-B977-2603973F280A}" presName="tx1" presStyleLbl="revTx" presStyleIdx="2" presStyleCnt="6"/>
      <dgm:spPr/>
    </dgm:pt>
    <dgm:pt modelId="{64E6A73C-8A31-4816-BCB3-E6B39FE2080A}" type="pres">
      <dgm:prSet presAssocID="{52BE53CF-7303-492A-B977-2603973F280A}" presName="vert1" presStyleCnt="0"/>
      <dgm:spPr/>
    </dgm:pt>
    <dgm:pt modelId="{6A237816-4514-4665-9C49-6E0090C1EE2F}" type="pres">
      <dgm:prSet presAssocID="{B4A9E493-8186-47B3-A164-71D64BDB7C90}" presName="thickLine" presStyleLbl="alignNode1" presStyleIdx="3" presStyleCnt="6"/>
      <dgm:spPr/>
    </dgm:pt>
    <dgm:pt modelId="{FE15D180-4CBB-4B2C-A126-5B4CD304A659}" type="pres">
      <dgm:prSet presAssocID="{B4A9E493-8186-47B3-A164-71D64BDB7C90}" presName="horz1" presStyleCnt="0"/>
      <dgm:spPr/>
    </dgm:pt>
    <dgm:pt modelId="{622DCCA4-B795-4613-AD72-8268797A2C09}" type="pres">
      <dgm:prSet presAssocID="{B4A9E493-8186-47B3-A164-71D64BDB7C90}" presName="tx1" presStyleLbl="revTx" presStyleIdx="3" presStyleCnt="6"/>
      <dgm:spPr/>
    </dgm:pt>
    <dgm:pt modelId="{71DA5E22-E4C7-4FDC-88E9-5772043AD5C5}" type="pres">
      <dgm:prSet presAssocID="{B4A9E493-8186-47B3-A164-71D64BDB7C90}" presName="vert1" presStyleCnt="0"/>
      <dgm:spPr/>
    </dgm:pt>
    <dgm:pt modelId="{4BBA9D4D-E5A2-4FF8-9255-1165956A806E}" type="pres">
      <dgm:prSet presAssocID="{81CEF72B-A7B5-4CF5-A12B-1DAECE125A2B}" presName="thickLine" presStyleLbl="alignNode1" presStyleIdx="4" presStyleCnt="6"/>
      <dgm:spPr/>
    </dgm:pt>
    <dgm:pt modelId="{6DB6A054-E1B0-46A9-B725-C539AE186600}" type="pres">
      <dgm:prSet presAssocID="{81CEF72B-A7B5-4CF5-A12B-1DAECE125A2B}" presName="horz1" presStyleCnt="0"/>
      <dgm:spPr/>
    </dgm:pt>
    <dgm:pt modelId="{E6AFF8A5-84D2-4378-BA3B-EAEE18C9375C}" type="pres">
      <dgm:prSet presAssocID="{81CEF72B-A7B5-4CF5-A12B-1DAECE125A2B}" presName="tx1" presStyleLbl="revTx" presStyleIdx="4" presStyleCnt="6"/>
      <dgm:spPr/>
    </dgm:pt>
    <dgm:pt modelId="{B72122FF-50AD-46D7-908E-27B9035DC9FF}" type="pres">
      <dgm:prSet presAssocID="{81CEF72B-A7B5-4CF5-A12B-1DAECE125A2B}" presName="vert1" presStyleCnt="0"/>
      <dgm:spPr/>
    </dgm:pt>
    <dgm:pt modelId="{4CF8D6A7-049A-4AE3-A53C-285DE8C967E9}" type="pres">
      <dgm:prSet presAssocID="{59C35FC6-C362-4273-B733-C5354F73A873}" presName="thickLine" presStyleLbl="alignNode1" presStyleIdx="5" presStyleCnt="6"/>
      <dgm:spPr/>
    </dgm:pt>
    <dgm:pt modelId="{A4C9A1CE-BF34-4326-829F-C9E1A814837A}" type="pres">
      <dgm:prSet presAssocID="{59C35FC6-C362-4273-B733-C5354F73A873}" presName="horz1" presStyleCnt="0"/>
      <dgm:spPr/>
    </dgm:pt>
    <dgm:pt modelId="{254E4C9E-4E6E-4D53-BF42-F6B1C767CD63}" type="pres">
      <dgm:prSet presAssocID="{59C35FC6-C362-4273-B733-C5354F73A873}" presName="tx1" presStyleLbl="revTx" presStyleIdx="5" presStyleCnt="6"/>
      <dgm:spPr/>
    </dgm:pt>
    <dgm:pt modelId="{321E7EC4-78FE-41FC-B26F-D30E4C806C38}" type="pres">
      <dgm:prSet presAssocID="{59C35FC6-C362-4273-B733-C5354F73A873}" presName="vert1" presStyleCnt="0"/>
      <dgm:spPr/>
    </dgm:pt>
  </dgm:ptLst>
  <dgm:cxnLst>
    <dgm:cxn modelId="{FF10FA08-F28E-4874-A9C9-FCB8046C767F}" srcId="{9E8620E5-0AE8-461E-8673-9DDBD1BA3A30}" destId="{52BE53CF-7303-492A-B977-2603973F280A}" srcOrd="2" destOrd="0" parTransId="{484A133D-0E5B-4092-8818-C2D50A8BA9BD}" sibTransId="{9ACEB18F-4218-4376-B06F-8493D082DF15}"/>
    <dgm:cxn modelId="{23CC8C11-DB28-4743-8278-84A724798EC9}" type="presOf" srcId="{B4A9E493-8186-47B3-A164-71D64BDB7C90}" destId="{622DCCA4-B795-4613-AD72-8268797A2C09}" srcOrd="0" destOrd="0" presId="urn:microsoft.com/office/officeart/2008/layout/LinedList"/>
    <dgm:cxn modelId="{137F6E30-8647-479C-889F-8D41F5D9F918}" srcId="{9E8620E5-0AE8-461E-8673-9DDBD1BA3A30}" destId="{27AAF22B-4D5E-4A6D-80DA-990F15EC615E}" srcOrd="1" destOrd="0" parTransId="{CDB95BE3-98AC-4231-8312-EFCA267E062B}" sibTransId="{3A06FBBC-EC42-4E36-A95D-701216068E8C}"/>
    <dgm:cxn modelId="{1D1CD272-F317-44F2-A54F-E02FECF086E9}" type="presOf" srcId="{27AAF22B-4D5E-4A6D-80DA-990F15EC615E}" destId="{7B4AC16A-0CA6-4F02-8BAD-49AFE8B6244A}" srcOrd="0" destOrd="0" presId="urn:microsoft.com/office/officeart/2008/layout/LinedList"/>
    <dgm:cxn modelId="{6752F48A-71D7-425A-820C-BB220C5059EB}" srcId="{9E8620E5-0AE8-461E-8673-9DDBD1BA3A30}" destId="{9FF60156-AB69-4CEF-AF09-4FED5F95C189}" srcOrd="0" destOrd="0" parTransId="{3A421D47-5023-4728-AA7B-6FD2A3F6CE22}" sibTransId="{DBF848AE-0B25-4349-8FA7-F9BB53C09CED}"/>
    <dgm:cxn modelId="{3D7DCF8E-83BE-4427-9C80-FC1A8FD452DD}" srcId="{9E8620E5-0AE8-461E-8673-9DDBD1BA3A30}" destId="{81CEF72B-A7B5-4CF5-A12B-1DAECE125A2B}" srcOrd="4" destOrd="0" parTransId="{E1C8D6C2-3E36-4867-A61B-EF1ACB79E17F}" sibTransId="{7510A76A-11B1-42B3-81D9-4A68FFAF9D38}"/>
    <dgm:cxn modelId="{E77F5296-7FCF-4B66-8E88-29C1564B3959}" srcId="{9E8620E5-0AE8-461E-8673-9DDBD1BA3A30}" destId="{59C35FC6-C362-4273-B733-C5354F73A873}" srcOrd="5" destOrd="0" parTransId="{23401609-5EAB-41FA-95B0-E35D5E90682E}" sibTransId="{BFC753BC-A938-4653-B46D-66D3A309BCCD}"/>
    <dgm:cxn modelId="{3153B49E-5ACF-4080-9CCA-3BC9400318F5}" type="presOf" srcId="{52BE53CF-7303-492A-B977-2603973F280A}" destId="{5FAAAC47-4CA2-416A-8D34-5C3C5A66B87D}" srcOrd="0" destOrd="0" presId="urn:microsoft.com/office/officeart/2008/layout/LinedList"/>
    <dgm:cxn modelId="{991F10A0-6BE7-4C76-9CA4-EFE0CBFED0B3}" type="presOf" srcId="{9E8620E5-0AE8-461E-8673-9DDBD1BA3A30}" destId="{A20127F7-852B-4D4B-9B85-E4EBB69E4813}" srcOrd="0" destOrd="0" presId="urn:microsoft.com/office/officeart/2008/layout/LinedList"/>
    <dgm:cxn modelId="{79BAA9B4-B348-4725-8D95-3CC5A9936364}" type="presOf" srcId="{81CEF72B-A7B5-4CF5-A12B-1DAECE125A2B}" destId="{E6AFF8A5-84D2-4378-BA3B-EAEE18C9375C}" srcOrd="0" destOrd="0" presId="urn:microsoft.com/office/officeart/2008/layout/LinedList"/>
    <dgm:cxn modelId="{226855B6-CDBF-4DB1-8042-C80E5E2F828C}" type="presOf" srcId="{59C35FC6-C362-4273-B733-C5354F73A873}" destId="{254E4C9E-4E6E-4D53-BF42-F6B1C767CD63}" srcOrd="0" destOrd="0" presId="urn:microsoft.com/office/officeart/2008/layout/LinedList"/>
    <dgm:cxn modelId="{3BC35BB9-0B2E-477E-BC3C-BC8AE011754D}" srcId="{9E8620E5-0AE8-461E-8673-9DDBD1BA3A30}" destId="{B4A9E493-8186-47B3-A164-71D64BDB7C90}" srcOrd="3" destOrd="0" parTransId="{CCEE8D66-D1E7-4F10-8C04-CFFB2E751697}" sibTransId="{9AB8BE25-DAEE-4B00-B0C6-CD686EB9B19D}"/>
    <dgm:cxn modelId="{1C4C35CB-04A7-47FF-8F79-165BBD984608}" type="presOf" srcId="{9FF60156-AB69-4CEF-AF09-4FED5F95C189}" destId="{265E707E-1103-4E42-AF7D-4604F2F33258}" srcOrd="0" destOrd="0" presId="urn:microsoft.com/office/officeart/2008/layout/LinedList"/>
    <dgm:cxn modelId="{E39AD579-8FCC-4960-B630-D3FEC4C2E813}" type="presParOf" srcId="{A20127F7-852B-4D4B-9B85-E4EBB69E4813}" destId="{01DA7F15-5C28-4F65-A534-C01005222381}" srcOrd="0" destOrd="0" presId="urn:microsoft.com/office/officeart/2008/layout/LinedList"/>
    <dgm:cxn modelId="{4735B873-21BF-419E-99D5-A69705848FC0}" type="presParOf" srcId="{A20127F7-852B-4D4B-9B85-E4EBB69E4813}" destId="{8F6F3647-02B6-497D-A94A-A67B3A9406B4}" srcOrd="1" destOrd="0" presId="urn:microsoft.com/office/officeart/2008/layout/LinedList"/>
    <dgm:cxn modelId="{EBF443CD-DFA9-4EED-BAA4-7D25991FB1CC}" type="presParOf" srcId="{8F6F3647-02B6-497D-A94A-A67B3A9406B4}" destId="{265E707E-1103-4E42-AF7D-4604F2F33258}" srcOrd="0" destOrd="0" presId="urn:microsoft.com/office/officeart/2008/layout/LinedList"/>
    <dgm:cxn modelId="{B764D604-974F-4925-881F-C2AB8AE2021B}" type="presParOf" srcId="{8F6F3647-02B6-497D-A94A-A67B3A9406B4}" destId="{9C2AB1AB-3280-465B-B924-1A7FCA15619D}" srcOrd="1" destOrd="0" presId="urn:microsoft.com/office/officeart/2008/layout/LinedList"/>
    <dgm:cxn modelId="{BB0C3E1B-C8B2-45BF-BA92-F1A62E8EE467}" type="presParOf" srcId="{A20127F7-852B-4D4B-9B85-E4EBB69E4813}" destId="{0DB2C36D-2C4C-4662-95D8-28D321683FB2}" srcOrd="2" destOrd="0" presId="urn:microsoft.com/office/officeart/2008/layout/LinedList"/>
    <dgm:cxn modelId="{D3DA5454-44D8-4550-B5D5-8F066AC147BC}" type="presParOf" srcId="{A20127F7-852B-4D4B-9B85-E4EBB69E4813}" destId="{6BB81CF4-5C5A-4BEA-9066-B36627888BE6}" srcOrd="3" destOrd="0" presId="urn:microsoft.com/office/officeart/2008/layout/LinedList"/>
    <dgm:cxn modelId="{EAA97FA4-1C5F-4998-B84D-124DC10E3EA3}" type="presParOf" srcId="{6BB81CF4-5C5A-4BEA-9066-B36627888BE6}" destId="{7B4AC16A-0CA6-4F02-8BAD-49AFE8B6244A}" srcOrd="0" destOrd="0" presId="urn:microsoft.com/office/officeart/2008/layout/LinedList"/>
    <dgm:cxn modelId="{DED91C64-7FD1-47F1-8E16-403BA07350A8}" type="presParOf" srcId="{6BB81CF4-5C5A-4BEA-9066-B36627888BE6}" destId="{0BC9C796-97A8-44F8-9E05-562B0989551D}" srcOrd="1" destOrd="0" presId="urn:microsoft.com/office/officeart/2008/layout/LinedList"/>
    <dgm:cxn modelId="{D020AFA4-26B7-4D36-B8DC-A32EC3F725F4}" type="presParOf" srcId="{A20127F7-852B-4D4B-9B85-E4EBB69E4813}" destId="{A23B2B00-1EC1-43AC-A66A-FECCA6EDDD01}" srcOrd="4" destOrd="0" presId="urn:microsoft.com/office/officeart/2008/layout/LinedList"/>
    <dgm:cxn modelId="{03380AF6-F38A-415D-994E-A4965E012D21}" type="presParOf" srcId="{A20127F7-852B-4D4B-9B85-E4EBB69E4813}" destId="{69195CFE-91AE-46C2-BD9D-062EDAB22601}" srcOrd="5" destOrd="0" presId="urn:microsoft.com/office/officeart/2008/layout/LinedList"/>
    <dgm:cxn modelId="{9EAAFCC4-12B8-4493-8531-0AE42A5BBF01}" type="presParOf" srcId="{69195CFE-91AE-46C2-BD9D-062EDAB22601}" destId="{5FAAAC47-4CA2-416A-8D34-5C3C5A66B87D}" srcOrd="0" destOrd="0" presId="urn:microsoft.com/office/officeart/2008/layout/LinedList"/>
    <dgm:cxn modelId="{34B9F650-9249-438A-BDC6-4CFA17C4B065}" type="presParOf" srcId="{69195CFE-91AE-46C2-BD9D-062EDAB22601}" destId="{64E6A73C-8A31-4816-BCB3-E6B39FE2080A}" srcOrd="1" destOrd="0" presId="urn:microsoft.com/office/officeart/2008/layout/LinedList"/>
    <dgm:cxn modelId="{7ABD057F-0DC4-4064-98A8-C0C0A9517F29}" type="presParOf" srcId="{A20127F7-852B-4D4B-9B85-E4EBB69E4813}" destId="{6A237816-4514-4665-9C49-6E0090C1EE2F}" srcOrd="6" destOrd="0" presId="urn:microsoft.com/office/officeart/2008/layout/LinedList"/>
    <dgm:cxn modelId="{87793C56-CD8B-40ED-B824-17332E5576DC}" type="presParOf" srcId="{A20127F7-852B-4D4B-9B85-E4EBB69E4813}" destId="{FE15D180-4CBB-4B2C-A126-5B4CD304A659}" srcOrd="7" destOrd="0" presId="urn:microsoft.com/office/officeart/2008/layout/LinedList"/>
    <dgm:cxn modelId="{DFCF6D61-A978-447F-9773-936ACC1D7C77}" type="presParOf" srcId="{FE15D180-4CBB-4B2C-A126-5B4CD304A659}" destId="{622DCCA4-B795-4613-AD72-8268797A2C09}" srcOrd="0" destOrd="0" presId="urn:microsoft.com/office/officeart/2008/layout/LinedList"/>
    <dgm:cxn modelId="{804F37E7-4198-4AB0-AA8C-6B25008BED3C}" type="presParOf" srcId="{FE15D180-4CBB-4B2C-A126-5B4CD304A659}" destId="{71DA5E22-E4C7-4FDC-88E9-5772043AD5C5}" srcOrd="1" destOrd="0" presId="urn:microsoft.com/office/officeart/2008/layout/LinedList"/>
    <dgm:cxn modelId="{F9BFABD9-12F9-4C31-8C7C-1CFFBDBCDD32}" type="presParOf" srcId="{A20127F7-852B-4D4B-9B85-E4EBB69E4813}" destId="{4BBA9D4D-E5A2-4FF8-9255-1165956A806E}" srcOrd="8" destOrd="0" presId="urn:microsoft.com/office/officeart/2008/layout/LinedList"/>
    <dgm:cxn modelId="{4C5E8E3C-9BBD-4AE7-92BA-4FBDBC336018}" type="presParOf" srcId="{A20127F7-852B-4D4B-9B85-E4EBB69E4813}" destId="{6DB6A054-E1B0-46A9-B725-C539AE186600}" srcOrd="9" destOrd="0" presId="urn:microsoft.com/office/officeart/2008/layout/LinedList"/>
    <dgm:cxn modelId="{A1514BCF-4077-4FE8-9ABB-C47B2030D772}" type="presParOf" srcId="{6DB6A054-E1B0-46A9-B725-C539AE186600}" destId="{E6AFF8A5-84D2-4378-BA3B-EAEE18C9375C}" srcOrd="0" destOrd="0" presId="urn:microsoft.com/office/officeart/2008/layout/LinedList"/>
    <dgm:cxn modelId="{CDA8372B-1CAB-4397-9ACF-FBB20498AD23}" type="presParOf" srcId="{6DB6A054-E1B0-46A9-B725-C539AE186600}" destId="{B72122FF-50AD-46D7-908E-27B9035DC9FF}" srcOrd="1" destOrd="0" presId="urn:microsoft.com/office/officeart/2008/layout/LinedList"/>
    <dgm:cxn modelId="{1C428753-044C-4779-90A4-09203A6B531B}" type="presParOf" srcId="{A20127F7-852B-4D4B-9B85-E4EBB69E4813}" destId="{4CF8D6A7-049A-4AE3-A53C-285DE8C967E9}" srcOrd="10" destOrd="0" presId="urn:microsoft.com/office/officeart/2008/layout/LinedList"/>
    <dgm:cxn modelId="{B0E207F2-DD6B-42B2-B9E3-1994B4DD7FB5}" type="presParOf" srcId="{A20127F7-852B-4D4B-9B85-E4EBB69E4813}" destId="{A4C9A1CE-BF34-4326-829F-C9E1A814837A}" srcOrd="11" destOrd="0" presId="urn:microsoft.com/office/officeart/2008/layout/LinedList"/>
    <dgm:cxn modelId="{798F4610-B600-445D-8539-5218BC982098}" type="presParOf" srcId="{A4C9A1CE-BF34-4326-829F-C9E1A814837A}" destId="{254E4C9E-4E6E-4D53-BF42-F6B1C767CD63}" srcOrd="0" destOrd="0" presId="urn:microsoft.com/office/officeart/2008/layout/LinedList"/>
    <dgm:cxn modelId="{DC73C86A-3078-4518-8B21-566F83D7147D}" type="presParOf" srcId="{A4C9A1CE-BF34-4326-829F-C9E1A814837A}" destId="{321E7EC4-78FE-41FC-B26F-D30E4C806C3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A51077-3F46-4AB7-94BE-09060F638C6D}" type="doc">
      <dgm:prSet loTypeId="urn:microsoft.com/office/officeart/2005/8/layout/target3" loCatId="list" qsTypeId="urn:microsoft.com/office/officeart/2005/8/quickstyle/simple1" qsCatId="simple" csTypeId="urn:microsoft.com/office/officeart/2005/8/colors/accent1_3" csCatId="accent1" phldr="1"/>
      <dgm:spPr/>
      <dgm:t>
        <a:bodyPr/>
        <a:lstStyle/>
        <a:p>
          <a:endParaRPr lang="pt-BR"/>
        </a:p>
      </dgm:t>
    </dgm:pt>
    <dgm:pt modelId="{A475E968-3E8D-4966-A595-3B7AB1CA7F93}">
      <dgm:prSet phldrT="[Texto]" custT="1"/>
      <dgm:spPr/>
      <dgm:t>
        <a:bodyPr/>
        <a:lstStyle/>
        <a:p>
          <a:pPr>
            <a:buNone/>
          </a:pPr>
          <a:r>
            <a:rPr lang="en-US" sz="2000" dirty="0"/>
            <a:t>Load feature engineered </a:t>
          </a:r>
        </a:p>
        <a:p>
          <a:pPr>
            <a:buNone/>
          </a:pPr>
          <a:r>
            <a:rPr lang="en-US" sz="2000" dirty="0"/>
            <a:t>data in </a:t>
          </a:r>
          <a:r>
            <a:rPr lang="en-US" sz="2000" dirty="0" err="1"/>
            <a:t>dataframe</a:t>
          </a:r>
          <a:endParaRPr lang="pt-BR" sz="2000" dirty="0"/>
        </a:p>
      </dgm:t>
    </dgm:pt>
    <dgm:pt modelId="{0384E42F-A158-4D84-A318-30E2FAE5D820}" type="parTrans" cxnId="{5E8C6C8E-80A9-424E-8C6A-77C0A647BFB6}">
      <dgm:prSet/>
      <dgm:spPr/>
      <dgm:t>
        <a:bodyPr/>
        <a:lstStyle/>
        <a:p>
          <a:endParaRPr lang="pt-BR"/>
        </a:p>
      </dgm:t>
    </dgm:pt>
    <dgm:pt modelId="{032E6FEB-BECD-4EED-B4CF-E2EFE6731D9B}" type="sibTrans" cxnId="{5E8C6C8E-80A9-424E-8C6A-77C0A647BFB6}">
      <dgm:prSet/>
      <dgm:spPr/>
      <dgm:t>
        <a:bodyPr/>
        <a:lstStyle/>
        <a:p>
          <a:endParaRPr lang="pt-BR"/>
        </a:p>
      </dgm:t>
    </dgm:pt>
    <dgm:pt modelId="{8DA866C6-975D-40CC-AB30-2589ABF2B5F6}">
      <dgm:prSet phldrT="[Texto]" custT="1"/>
      <dgm:spPr/>
      <dgm:t>
        <a:bodyPr/>
        <a:lstStyle/>
        <a:p>
          <a:pPr>
            <a:buFont typeface="Arial" panose="020B0604020202020204" pitchFamily="34" charset="0"/>
            <a:buNone/>
          </a:pPr>
          <a:r>
            <a:rPr lang="en-US" sz="2000" dirty="0"/>
            <a:t>Finding Best Performing Classification Model</a:t>
          </a:r>
          <a:endParaRPr lang="pt-BR" sz="2000" dirty="0"/>
        </a:p>
      </dgm:t>
    </dgm:pt>
    <dgm:pt modelId="{3D8B1ADE-C912-45CF-B65F-F7642BB6C825}" type="parTrans" cxnId="{EB0859B2-48F0-4218-A61C-090CC2875EF8}">
      <dgm:prSet/>
      <dgm:spPr/>
      <dgm:t>
        <a:bodyPr/>
        <a:lstStyle/>
        <a:p>
          <a:endParaRPr lang="pt-BR"/>
        </a:p>
      </dgm:t>
    </dgm:pt>
    <dgm:pt modelId="{77C62D60-0000-43CE-BB66-85F621CB740B}" type="sibTrans" cxnId="{EB0859B2-48F0-4218-A61C-090CC2875EF8}">
      <dgm:prSet/>
      <dgm:spPr/>
      <dgm:t>
        <a:bodyPr/>
        <a:lstStyle/>
        <a:p>
          <a:endParaRPr lang="pt-BR"/>
        </a:p>
      </dgm:t>
    </dgm:pt>
    <dgm:pt modelId="{27879D8D-68E7-4636-BB4C-108967D67DFC}">
      <dgm:prSet phldrT="[Texto]" custT="1"/>
      <dgm:spPr/>
      <dgm:t>
        <a:bodyPr/>
        <a:lstStyle/>
        <a:p>
          <a:pPr>
            <a:buFont typeface="Arial" panose="020B0604020202020204" pitchFamily="34" charset="0"/>
            <a:buNone/>
          </a:pPr>
          <a:r>
            <a:rPr lang="en-US" sz="2000" dirty="0"/>
            <a:t>Evaluate Model</a:t>
          </a:r>
          <a:endParaRPr lang="pt-BR" sz="2000" dirty="0"/>
        </a:p>
      </dgm:t>
    </dgm:pt>
    <dgm:pt modelId="{8A9DA3A2-B618-4031-AF30-95465CBA9CF4}" type="parTrans" cxnId="{3AE7A9AD-D5A2-4529-9196-0777C3DFEF96}">
      <dgm:prSet/>
      <dgm:spPr/>
      <dgm:t>
        <a:bodyPr/>
        <a:lstStyle/>
        <a:p>
          <a:endParaRPr lang="pt-BR"/>
        </a:p>
      </dgm:t>
    </dgm:pt>
    <dgm:pt modelId="{5CAC8210-39F7-4C61-88FD-C6C6F2B9D986}" type="sibTrans" cxnId="{3AE7A9AD-D5A2-4529-9196-0777C3DFEF96}">
      <dgm:prSet/>
      <dgm:spPr/>
      <dgm:t>
        <a:bodyPr/>
        <a:lstStyle/>
        <a:p>
          <a:endParaRPr lang="pt-BR"/>
        </a:p>
      </dgm:t>
    </dgm:pt>
    <dgm:pt modelId="{2A18AF08-8326-476C-980E-BAD4CB20BF5D}">
      <dgm:prSet phldrT="[Texto]" custT="1"/>
      <dgm:spPr/>
      <dgm:t>
        <a:bodyPr/>
        <a:lstStyle/>
        <a:p>
          <a:pPr algn="l">
            <a:buNone/>
          </a:pPr>
          <a:r>
            <a:rPr lang="en-US" sz="1600" dirty="0"/>
            <a:t>   </a:t>
          </a:r>
          <a:r>
            <a:rPr lang="en-US" sz="1400" dirty="0"/>
            <a:t>Check accuracy for each model</a:t>
          </a:r>
          <a:endParaRPr lang="pt-BR" sz="1400" dirty="0"/>
        </a:p>
      </dgm:t>
    </dgm:pt>
    <dgm:pt modelId="{159371B5-EBDC-44FA-BC5C-357DD958FE16}" type="parTrans" cxnId="{6E439D1A-22E1-4C11-B733-74602740121B}">
      <dgm:prSet/>
      <dgm:spPr/>
      <dgm:t>
        <a:bodyPr/>
        <a:lstStyle/>
        <a:p>
          <a:endParaRPr lang="pt-BR"/>
        </a:p>
      </dgm:t>
    </dgm:pt>
    <dgm:pt modelId="{A67806B3-A080-4C71-B23A-1FD8CE37FAB2}" type="sibTrans" cxnId="{6E439D1A-22E1-4C11-B733-74602740121B}">
      <dgm:prSet/>
      <dgm:spPr/>
      <dgm:t>
        <a:bodyPr/>
        <a:lstStyle/>
        <a:p>
          <a:endParaRPr lang="pt-BR"/>
        </a:p>
      </dgm:t>
    </dgm:pt>
    <dgm:pt modelId="{84ABF58F-0E11-48E9-8C63-EB7907710E51}">
      <dgm:prSet custT="1"/>
      <dgm:spPr/>
      <dgm:t>
        <a:bodyPr/>
        <a:lstStyle/>
        <a:p>
          <a:pPr>
            <a:buNone/>
          </a:pPr>
          <a:r>
            <a:rPr lang="en-US" sz="1100" dirty="0"/>
            <a:t>Transform it into </a:t>
          </a:r>
          <a:r>
            <a:rPr lang="en-US" sz="1100" dirty="0" err="1"/>
            <a:t>Numpy</a:t>
          </a:r>
          <a:r>
            <a:rPr lang="en-US" sz="1100" dirty="0"/>
            <a:t> arrays</a:t>
          </a:r>
        </a:p>
      </dgm:t>
    </dgm:pt>
    <dgm:pt modelId="{7C77F620-A889-4A12-853C-C156F0AFF6B5}" type="parTrans" cxnId="{4016A0CB-34F7-4B96-8471-B7CEC80DA0EA}">
      <dgm:prSet/>
      <dgm:spPr/>
      <dgm:t>
        <a:bodyPr/>
        <a:lstStyle/>
        <a:p>
          <a:endParaRPr lang="pt-BR"/>
        </a:p>
      </dgm:t>
    </dgm:pt>
    <dgm:pt modelId="{768376C9-6167-49E8-8A32-CF4395D460E9}" type="sibTrans" cxnId="{4016A0CB-34F7-4B96-8471-B7CEC80DA0EA}">
      <dgm:prSet/>
      <dgm:spPr/>
      <dgm:t>
        <a:bodyPr/>
        <a:lstStyle/>
        <a:p>
          <a:endParaRPr lang="pt-BR"/>
        </a:p>
      </dgm:t>
    </dgm:pt>
    <dgm:pt modelId="{6E8BD7F6-4DD4-4D5B-B6E8-0B7F62B61DFD}">
      <dgm:prSet custT="1"/>
      <dgm:spPr/>
      <dgm:t>
        <a:bodyPr/>
        <a:lstStyle/>
        <a:p>
          <a:pPr>
            <a:buNone/>
          </a:pPr>
          <a:r>
            <a:rPr lang="en-US" sz="1100" dirty="0"/>
            <a:t>Standardize and transform data</a:t>
          </a:r>
        </a:p>
      </dgm:t>
    </dgm:pt>
    <dgm:pt modelId="{736BB747-1972-4089-A7B2-9351C16EF2E7}" type="parTrans" cxnId="{FDBF0702-8186-4403-978E-DF253AA5C010}">
      <dgm:prSet/>
      <dgm:spPr/>
      <dgm:t>
        <a:bodyPr/>
        <a:lstStyle/>
        <a:p>
          <a:endParaRPr lang="pt-BR"/>
        </a:p>
      </dgm:t>
    </dgm:pt>
    <dgm:pt modelId="{E362BD18-3FE9-432D-9C1A-87467DA2D93B}" type="sibTrans" cxnId="{FDBF0702-8186-4403-978E-DF253AA5C010}">
      <dgm:prSet/>
      <dgm:spPr/>
      <dgm:t>
        <a:bodyPr/>
        <a:lstStyle/>
        <a:p>
          <a:endParaRPr lang="pt-BR"/>
        </a:p>
      </dgm:t>
    </dgm:pt>
    <dgm:pt modelId="{30F15849-8C04-4C51-A9F7-A3E859C1DEF4}">
      <dgm:prSet custT="1"/>
      <dgm:spPr/>
      <dgm:t>
        <a:bodyPr/>
        <a:lstStyle/>
        <a:p>
          <a:pPr>
            <a:buNone/>
          </a:pPr>
          <a:r>
            <a:rPr lang="en-US" sz="1100" dirty="0"/>
            <a:t>Split data into training and test data sets</a:t>
          </a:r>
        </a:p>
      </dgm:t>
    </dgm:pt>
    <dgm:pt modelId="{57898A49-3D72-4F49-8E1A-4D028AA265D9}" type="parTrans" cxnId="{EDD85904-FCC4-4A50-AF66-D30CF7EB20BA}">
      <dgm:prSet/>
      <dgm:spPr/>
      <dgm:t>
        <a:bodyPr/>
        <a:lstStyle/>
        <a:p>
          <a:endParaRPr lang="pt-BR"/>
        </a:p>
      </dgm:t>
    </dgm:pt>
    <dgm:pt modelId="{55CE2AD9-8026-495B-B335-69E6D6C9E6C8}" type="sibTrans" cxnId="{EDD85904-FCC4-4A50-AF66-D30CF7EB20BA}">
      <dgm:prSet/>
      <dgm:spPr/>
      <dgm:t>
        <a:bodyPr/>
        <a:lstStyle/>
        <a:p>
          <a:endParaRPr lang="pt-BR"/>
        </a:p>
      </dgm:t>
    </dgm:pt>
    <dgm:pt modelId="{2C8DE48F-E51F-4481-B27D-03219F42ADEB}">
      <dgm:prSet custT="1"/>
      <dgm:spPr/>
      <dgm:t>
        <a:bodyPr/>
        <a:lstStyle/>
        <a:p>
          <a:pPr>
            <a:buNone/>
          </a:pPr>
          <a:r>
            <a:rPr lang="en-US" sz="1100" dirty="0"/>
            <a:t>Check how many test samples has been created</a:t>
          </a:r>
        </a:p>
      </dgm:t>
    </dgm:pt>
    <dgm:pt modelId="{0537F683-D0EE-4ACE-882B-A67048BCB74C}" type="parTrans" cxnId="{7F065166-3EF1-4826-A550-3CA36ADB7512}">
      <dgm:prSet/>
      <dgm:spPr/>
      <dgm:t>
        <a:bodyPr/>
        <a:lstStyle/>
        <a:p>
          <a:endParaRPr lang="pt-BR"/>
        </a:p>
      </dgm:t>
    </dgm:pt>
    <dgm:pt modelId="{FBA0DAE7-F6A2-4103-8BD4-0A3EA8164C3A}" type="sibTrans" cxnId="{7F065166-3EF1-4826-A550-3CA36ADB7512}">
      <dgm:prSet/>
      <dgm:spPr/>
      <dgm:t>
        <a:bodyPr/>
        <a:lstStyle/>
        <a:p>
          <a:endParaRPr lang="pt-BR"/>
        </a:p>
      </dgm:t>
    </dgm:pt>
    <dgm:pt modelId="{CB281AB0-D5D8-40CE-86B0-8BC68118A149}">
      <dgm:prSet custT="1"/>
      <dgm:spPr/>
      <dgm:t>
        <a:bodyPr/>
        <a:lstStyle/>
        <a:p>
          <a:pPr>
            <a:buNone/>
          </a:pPr>
          <a:r>
            <a:rPr lang="en-US" sz="1100" dirty="0"/>
            <a:t>List down machine learning algorithms we want to use</a:t>
          </a:r>
        </a:p>
      </dgm:t>
    </dgm:pt>
    <dgm:pt modelId="{910885E4-EAAB-4621-AA5F-5D112878DFF0}" type="parTrans" cxnId="{53BECDDC-6799-4A48-B40E-4854D411C336}">
      <dgm:prSet/>
      <dgm:spPr/>
      <dgm:t>
        <a:bodyPr/>
        <a:lstStyle/>
        <a:p>
          <a:endParaRPr lang="pt-BR"/>
        </a:p>
      </dgm:t>
    </dgm:pt>
    <dgm:pt modelId="{89CBBC74-93FA-4AB6-A1FE-B286C624B48D}" type="sibTrans" cxnId="{53BECDDC-6799-4A48-B40E-4854D411C336}">
      <dgm:prSet/>
      <dgm:spPr/>
      <dgm:t>
        <a:bodyPr/>
        <a:lstStyle/>
        <a:p>
          <a:endParaRPr lang="pt-BR"/>
        </a:p>
      </dgm:t>
    </dgm:pt>
    <dgm:pt modelId="{17A1D4ED-E52E-4C1A-BCFB-BA505EC30DFB}">
      <dgm:prSet custT="1"/>
      <dgm:spPr/>
      <dgm:t>
        <a:bodyPr/>
        <a:lstStyle/>
        <a:p>
          <a:pPr>
            <a:buNone/>
          </a:pPr>
          <a:r>
            <a:rPr lang="en-US" sz="1100" dirty="0"/>
            <a:t>Set our parameters and algorithms to </a:t>
          </a:r>
          <a:r>
            <a:rPr lang="en-US" sz="1100" dirty="0" err="1"/>
            <a:t>GridSearchCV</a:t>
          </a:r>
          <a:endParaRPr lang="en-US" sz="1100" dirty="0"/>
        </a:p>
      </dgm:t>
    </dgm:pt>
    <dgm:pt modelId="{008CCE55-F6AB-4FAE-AF51-AE2C2BD9D5C2}" type="parTrans" cxnId="{85F011EC-343E-4AD7-9A22-C06BB7DBA6A1}">
      <dgm:prSet/>
      <dgm:spPr/>
      <dgm:t>
        <a:bodyPr/>
        <a:lstStyle/>
        <a:p>
          <a:endParaRPr lang="pt-BR"/>
        </a:p>
      </dgm:t>
    </dgm:pt>
    <dgm:pt modelId="{30EE6186-2C64-4365-A288-28D4688DF511}" type="sibTrans" cxnId="{85F011EC-343E-4AD7-9A22-C06BB7DBA6A1}">
      <dgm:prSet/>
      <dgm:spPr/>
      <dgm:t>
        <a:bodyPr/>
        <a:lstStyle/>
        <a:p>
          <a:endParaRPr lang="pt-BR"/>
        </a:p>
      </dgm:t>
    </dgm:pt>
    <dgm:pt modelId="{699AC720-6A80-4788-BA0C-21025A9054F2}">
      <dgm:prSet custT="1"/>
      <dgm:spPr/>
      <dgm:t>
        <a:bodyPr/>
        <a:lstStyle/>
        <a:p>
          <a:pPr>
            <a:buNone/>
          </a:pPr>
          <a:r>
            <a:rPr lang="en-US" sz="1100" dirty="0"/>
            <a:t>Fit our datasets into the </a:t>
          </a:r>
          <a:r>
            <a:rPr lang="en-US" sz="1100" dirty="0" err="1"/>
            <a:t>GridSearchCV</a:t>
          </a:r>
          <a:r>
            <a:rPr lang="en-US" sz="1100" dirty="0"/>
            <a:t> objects and train our model</a:t>
          </a:r>
        </a:p>
      </dgm:t>
    </dgm:pt>
    <dgm:pt modelId="{6DAB2600-23D5-441B-9F88-8BBA796C3E90}" type="parTrans" cxnId="{214A0219-DFED-4723-917B-FE91B3C16F1E}">
      <dgm:prSet/>
      <dgm:spPr/>
      <dgm:t>
        <a:bodyPr/>
        <a:lstStyle/>
        <a:p>
          <a:endParaRPr lang="pt-BR"/>
        </a:p>
      </dgm:t>
    </dgm:pt>
    <dgm:pt modelId="{4737418B-BF5C-49C9-BCC3-D2863A61D8CB}" type="sibTrans" cxnId="{214A0219-DFED-4723-917B-FE91B3C16F1E}">
      <dgm:prSet/>
      <dgm:spPr/>
      <dgm:t>
        <a:bodyPr/>
        <a:lstStyle/>
        <a:p>
          <a:endParaRPr lang="pt-BR"/>
        </a:p>
      </dgm:t>
    </dgm:pt>
    <dgm:pt modelId="{98BA16A7-311E-4D6D-879F-789C00B3E9A9}">
      <dgm:prSet custT="1"/>
      <dgm:spPr/>
      <dgm:t>
        <a:bodyPr/>
        <a:lstStyle/>
        <a:p>
          <a:pPr algn="l">
            <a:buNone/>
          </a:pPr>
          <a:r>
            <a:rPr lang="en-US" sz="1400" dirty="0"/>
            <a:t>    Get best hyperparameters for each type of algorithms</a:t>
          </a:r>
        </a:p>
      </dgm:t>
    </dgm:pt>
    <dgm:pt modelId="{FDDD3B51-B48E-47CD-8F22-2081EF386A87}" type="parTrans" cxnId="{89468389-AB85-49EA-90A1-D477F12AABF2}">
      <dgm:prSet/>
      <dgm:spPr/>
      <dgm:t>
        <a:bodyPr/>
        <a:lstStyle/>
        <a:p>
          <a:endParaRPr lang="pt-BR"/>
        </a:p>
      </dgm:t>
    </dgm:pt>
    <dgm:pt modelId="{E5CFD852-76F6-401B-97DB-2B38DA07CEBA}" type="sibTrans" cxnId="{89468389-AB85-49EA-90A1-D477F12AABF2}">
      <dgm:prSet/>
      <dgm:spPr/>
      <dgm:t>
        <a:bodyPr/>
        <a:lstStyle/>
        <a:p>
          <a:endParaRPr lang="pt-BR"/>
        </a:p>
      </dgm:t>
    </dgm:pt>
    <dgm:pt modelId="{FF404198-B20D-4496-A277-0F7D962638E0}">
      <dgm:prSet custT="1"/>
      <dgm:spPr/>
      <dgm:t>
        <a:bodyPr/>
        <a:lstStyle/>
        <a:p>
          <a:pPr algn="l">
            <a:buNone/>
          </a:pPr>
          <a:r>
            <a:rPr lang="en-US" sz="1400" dirty="0"/>
            <a:t>    Plot Confusion Matrix</a:t>
          </a:r>
          <a:endParaRPr lang="en-US" sz="1600" dirty="0"/>
        </a:p>
      </dgm:t>
    </dgm:pt>
    <dgm:pt modelId="{7AADC196-53E2-4593-829D-2EFE34887200}" type="parTrans" cxnId="{D21CDB32-2502-403A-B512-AB11D438348A}">
      <dgm:prSet/>
      <dgm:spPr/>
      <dgm:t>
        <a:bodyPr/>
        <a:lstStyle/>
        <a:p>
          <a:endParaRPr lang="pt-BR"/>
        </a:p>
      </dgm:t>
    </dgm:pt>
    <dgm:pt modelId="{24BBA79A-F200-4619-A650-FEAF0C635636}" type="sibTrans" cxnId="{D21CDB32-2502-403A-B512-AB11D438348A}">
      <dgm:prSet/>
      <dgm:spPr/>
      <dgm:t>
        <a:bodyPr/>
        <a:lstStyle/>
        <a:p>
          <a:endParaRPr lang="pt-BR"/>
        </a:p>
      </dgm:t>
    </dgm:pt>
    <dgm:pt modelId="{0016DAC9-CE20-45B3-AE6F-546B5B58DE54}" type="pres">
      <dgm:prSet presAssocID="{D4A51077-3F46-4AB7-94BE-09060F638C6D}" presName="Name0" presStyleCnt="0">
        <dgm:presLayoutVars>
          <dgm:chMax val="7"/>
          <dgm:dir/>
          <dgm:animLvl val="lvl"/>
          <dgm:resizeHandles val="exact"/>
        </dgm:presLayoutVars>
      </dgm:prSet>
      <dgm:spPr/>
    </dgm:pt>
    <dgm:pt modelId="{5B032948-E598-4CE9-AFFD-52EFCC847832}" type="pres">
      <dgm:prSet presAssocID="{A475E968-3E8D-4966-A595-3B7AB1CA7F93}" presName="circle1" presStyleLbl="node1" presStyleIdx="0" presStyleCnt="3"/>
      <dgm:spPr/>
    </dgm:pt>
    <dgm:pt modelId="{FBFA4B98-187D-4475-8213-34896F1C23C0}" type="pres">
      <dgm:prSet presAssocID="{A475E968-3E8D-4966-A595-3B7AB1CA7F93}" presName="space" presStyleCnt="0"/>
      <dgm:spPr/>
    </dgm:pt>
    <dgm:pt modelId="{04F97280-FAA2-494C-9E0E-0BDB85264660}" type="pres">
      <dgm:prSet presAssocID="{A475E968-3E8D-4966-A595-3B7AB1CA7F93}" presName="rect1" presStyleLbl="alignAcc1" presStyleIdx="0" presStyleCnt="3"/>
      <dgm:spPr/>
    </dgm:pt>
    <dgm:pt modelId="{EDF1CFDD-186B-48A9-9647-C18B4337FCA2}" type="pres">
      <dgm:prSet presAssocID="{8DA866C6-975D-40CC-AB30-2589ABF2B5F6}" presName="vertSpace2" presStyleLbl="node1" presStyleIdx="0" presStyleCnt="3"/>
      <dgm:spPr/>
    </dgm:pt>
    <dgm:pt modelId="{8DCDBEE7-F07E-4B89-9868-0007B0FF7589}" type="pres">
      <dgm:prSet presAssocID="{8DA866C6-975D-40CC-AB30-2589ABF2B5F6}" presName="circle2" presStyleLbl="node1" presStyleIdx="1" presStyleCnt="3"/>
      <dgm:spPr/>
    </dgm:pt>
    <dgm:pt modelId="{18DC1A7C-9529-4D03-9944-176138C82CA4}" type="pres">
      <dgm:prSet presAssocID="{8DA866C6-975D-40CC-AB30-2589ABF2B5F6}" presName="rect2" presStyleLbl="alignAcc1" presStyleIdx="1" presStyleCnt="3" custScaleY="100472"/>
      <dgm:spPr/>
    </dgm:pt>
    <dgm:pt modelId="{F094BDBA-D2CD-4E3C-8197-F1933E21F128}" type="pres">
      <dgm:prSet presAssocID="{27879D8D-68E7-4636-BB4C-108967D67DFC}" presName="vertSpace3" presStyleLbl="node1" presStyleIdx="1" presStyleCnt="3"/>
      <dgm:spPr/>
    </dgm:pt>
    <dgm:pt modelId="{44058412-5666-44EB-AD91-E347CE61FD49}" type="pres">
      <dgm:prSet presAssocID="{27879D8D-68E7-4636-BB4C-108967D67DFC}" presName="circle3" presStyleLbl="node1" presStyleIdx="2" presStyleCnt="3"/>
      <dgm:spPr/>
    </dgm:pt>
    <dgm:pt modelId="{D99E0135-56D6-4275-B57A-8AB05DA34200}" type="pres">
      <dgm:prSet presAssocID="{27879D8D-68E7-4636-BB4C-108967D67DFC}" presName="rect3" presStyleLbl="alignAcc1" presStyleIdx="2" presStyleCnt="3"/>
      <dgm:spPr/>
    </dgm:pt>
    <dgm:pt modelId="{91C5A53A-9B5C-4322-A4B3-AB03303E294B}" type="pres">
      <dgm:prSet presAssocID="{A475E968-3E8D-4966-A595-3B7AB1CA7F93}" presName="rect1ParTx" presStyleLbl="alignAcc1" presStyleIdx="2" presStyleCnt="3">
        <dgm:presLayoutVars>
          <dgm:chMax val="1"/>
          <dgm:bulletEnabled val="1"/>
        </dgm:presLayoutVars>
      </dgm:prSet>
      <dgm:spPr/>
    </dgm:pt>
    <dgm:pt modelId="{F5857707-C2D9-43C4-B68A-61B71C560545}" type="pres">
      <dgm:prSet presAssocID="{A475E968-3E8D-4966-A595-3B7AB1CA7F93}" presName="rect1ChTx" presStyleLbl="alignAcc1" presStyleIdx="2" presStyleCnt="3" custScaleX="129247">
        <dgm:presLayoutVars>
          <dgm:bulletEnabled val="1"/>
        </dgm:presLayoutVars>
      </dgm:prSet>
      <dgm:spPr/>
    </dgm:pt>
    <dgm:pt modelId="{63EC9214-F7E2-419E-8A8D-CA678281BDAA}" type="pres">
      <dgm:prSet presAssocID="{8DA866C6-975D-40CC-AB30-2589ABF2B5F6}" presName="rect2ParTx" presStyleLbl="alignAcc1" presStyleIdx="2" presStyleCnt="3">
        <dgm:presLayoutVars>
          <dgm:chMax val="1"/>
          <dgm:bulletEnabled val="1"/>
        </dgm:presLayoutVars>
      </dgm:prSet>
      <dgm:spPr/>
    </dgm:pt>
    <dgm:pt modelId="{E409D643-970C-4A5B-A340-F912477D1B36}" type="pres">
      <dgm:prSet presAssocID="{8DA866C6-975D-40CC-AB30-2589ABF2B5F6}" presName="rect2ChTx" presStyleLbl="alignAcc1" presStyleIdx="2" presStyleCnt="3" custScaleY="100000" custLinFactNeighborX="-35201" custLinFactNeighborY="-43711">
        <dgm:presLayoutVars>
          <dgm:bulletEnabled val="1"/>
        </dgm:presLayoutVars>
      </dgm:prSet>
      <dgm:spPr/>
    </dgm:pt>
    <dgm:pt modelId="{C1C37DCA-96B6-4665-A279-22BFAF420C87}" type="pres">
      <dgm:prSet presAssocID="{27879D8D-68E7-4636-BB4C-108967D67DFC}" presName="rect3ParTx" presStyleLbl="alignAcc1" presStyleIdx="2" presStyleCnt="3">
        <dgm:presLayoutVars>
          <dgm:chMax val="1"/>
          <dgm:bulletEnabled val="1"/>
        </dgm:presLayoutVars>
      </dgm:prSet>
      <dgm:spPr/>
    </dgm:pt>
    <dgm:pt modelId="{B150D08B-2EC6-4DFA-B01C-465AB21BC980}" type="pres">
      <dgm:prSet presAssocID="{27879D8D-68E7-4636-BB4C-108967D67DFC}" presName="rect3ChTx" presStyleLbl="alignAcc1" presStyleIdx="2" presStyleCnt="3" custScaleX="100000" custLinFactNeighborX="-13660" custLinFactNeighborY="1491">
        <dgm:presLayoutVars>
          <dgm:bulletEnabled val="1"/>
        </dgm:presLayoutVars>
      </dgm:prSet>
      <dgm:spPr/>
    </dgm:pt>
  </dgm:ptLst>
  <dgm:cxnLst>
    <dgm:cxn modelId="{FDBF0702-8186-4403-978E-DF253AA5C010}" srcId="{A475E968-3E8D-4966-A595-3B7AB1CA7F93}" destId="{6E8BD7F6-4DD4-4D5B-B6E8-0B7F62B61DFD}" srcOrd="1" destOrd="0" parTransId="{736BB747-1972-4089-A7B2-9351C16EF2E7}" sibTransId="{E362BD18-3FE9-432D-9C1A-87467DA2D93B}"/>
    <dgm:cxn modelId="{EDD85904-FCC4-4A50-AF66-D30CF7EB20BA}" srcId="{A475E968-3E8D-4966-A595-3B7AB1CA7F93}" destId="{30F15849-8C04-4C51-A9F7-A3E859C1DEF4}" srcOrd="2" destOrd="0" parTransId="{57898A49-3D72-4F49-8E1A-4D028AA265D9}" sibTransId="{55CE2AD9-8026-495B-B335-69E6D6C9E6C8}"/>
    <dgm:cxn modelId="{EA6BEC10-39B2-4954-819F-E485C0E809E3}" type="presOf" srcId="{CB281AB0-D5D8-40CE-86B0-8BC68118A149}" destId="{F5857707-C2D9-43C4-B68A-61B71C560545}" srcOrd="0" destOrd="4" presId="urn:microsoft.com/office/officeart/2005/8/layout/target3"/>
    <dgm:cxn modelId="{4C7D6F14-6629-46A8-9252-FF0E27425677}" type="presOf" srcId="{699AC720-6A80-4788-BA0C-21025A9054F2}" destId="{F5857707-C2D9-43C4-B68A-61B71C560545}" srcOrd="0" destOrd="6" presId="urn:microsoft.com/office/officeart/2005/8/layout/target3"/>
    <dgm:cxn modelId="{214A0219-DFED-4723-917B-FE91B3C16F1E}" srcId="{A475E968-3E8D-4966-A595-3B7AB1CA7F93}" destId="{699AC720-6A80-4788-BA0C-21025A9054F2}" srcOrd="6" destOrd="0" parTransId="{6DAB2600-23D5-441B-9F88-8BBA796C3E90}" sibTransId="{4737418B-BF5C-49C9-BCC3-D2863A61D8CB}"/>
    <dgm:cxn modelId="{6E439D1A-22E1-4C11-B733-74602740121B}" srcId="{27879D8D-68E7-4636-BB4C-108967D67DFC}" destId="{2A18AF08-8326-476C-980E-BAD4CB20BF5D}" srcOrd="0" destOrd="0" parTransId="{159371B5-EBDC-44FA-BC5C-357DD958FE16}" sibTransId="{A67806B3-A080-4C71-B23A-1FD8CE37FAB2}"/>
    <dgm:cxn modelId="{80782F1B-D50C-4A70-8400-CB3081A23A39}" type="presOf" srcId="{30F15849-8C04-4C51-A9F7-A3E859C1DEF4}" destId="{F5857707-C2D9-43C4-B68A-61B71C560545}" srcOrd="0" destOrd="2" presId="urn:microsoft.com/office/officeart/2005/8/layout/target3"/>
    <dgm:cxn modelId="{D8813825-C51E-45F7-A335-6B38F9EEC764}" type="presOf" srcId="{2C8DE48F-E51F-4481-B27D-03219F42ADEB}" destId="{F5857707-C2D9-43C4-B68A-61B71C560545}" srcOrd="0" destOrd="3" presId="urn:microsoft.com/office/officeart/2005/8/layout/target3"/>
    <dgm:cxn modelId="{AC7AB32E-19D4-44C4-8783-44A86D516EFA}" type="presOf" srcId="{17A1D4ED-E52E-4C1A-BCFB-BA505EC30DFB}" destId="{F5857707-C2D9-43C4-B68A-61B71C560545}" srcOrd="0" destOrd="5" presId="urn:microsoft.com/office/officeart/2005/8/layout/target3"/>
    <dgm:cxn modelId="{D21CDB32-2502-403A-B512-AB11D438348A}" srcId="{27879D8D-68E7-4636-BB4C-108967D67DFC}" destId="{FF404198-B20D-4496-A277-0F7D962638E0}" srcOrd="2" destOrd="0" parTransId="{7AADC196-53E2-4593-829D-2EFE34887200}" sibTransId="{24BBA79A-F200-4619-A650-FEAF0C635636}"/>
    <dgm:cxn modelId="{7D297F3E-6A63-4377-91C1-326B0CD58457}" type="presOf" srcId="{A475E968-3E8D-4966-A595-3B7AB1CA7F93}" destId="{04F97280-FAA2-494C-9E0E-0BDB85264660}" srcOrd="0" destOrd="0" presId="urn:microsoft.com/office/officeart/2005/8/layout/target3"/>
    <dgm:cxn modelId="{4560295D-926A-48CA-8825-D1A34FED883C}" type="presOf" srcId="{2A18AF08-8326-476C-980E-BAD4CB20BF5D}" destId="{B150D08B-2EC6-4DFA-B01C-465AB21BC980}" srcOrd="0" destOrd="0" presId="urn:microsoft.com/office/officeart/2005/8/layout/target3"/>
    <dgm:cxn modelId="{7F065166-3EF1-4826-A550-3CA36ADB7512}" srcId="{A475E968-3E8D-4966-A595-3B7AB1CA7F93}" destId="{2C8DE48F-E51F-4481-B27D-03219F42ADEB}" srcOrd="3" destOrd="0" parTransId="{0537F683-D0EE-4ACE-882B-A67048BCB74C}" sibTransId="{FBA0DAE7-F6A2-4103-8BD4-0A3EA8164C3A}"/>
    <dgm:cxn modelId="{2ADD846C-4264-469B-9603-C6E03F109299}" type="presOf" srcId="{84ABF58F-0E11-48E9-8C63-EB7907710E51}" destId="{F5857707-C2D9-43C4-B68A-61B71C560545}" srcOrd="0" destOrd="0" presId="urn:microsoft.com/office/officeart/2005/8/layout/target3"/>
    <dgm:cxn modelId="{485B864D-F9E3-4921-9594-DCD4BE09B7D0}" type="presOf" srcId="{98BA16A7-311E-4D6D-879F-789C00B3E9A9}" destId="{B150D08B-2EC6-4DFA-B01C-465AB21BC980}" srcOrd="0" destOrd="1" presId="urn:microsoft.com/office/officeart/2005/8/layout/target3"/>
    <dgm:cxn modelId="{C6B74878-1770-490B-BF6C-695BD47987F4}" type="presOf" srcId="{6E8BD7F6-4DD4-4D5B-B6E8-0B7F62B61DFD}" destId="{F5857707-C2D9-43C4-B68A-61B71C560545}" srcOrd="0" destOrd="1" presId="urn:microsoft.com/office/officeart/2005/8/layout/target3"/>
    <dgm:cxn modelId="{89468389-AB85-49EA-90A1-D477F12AABF2}" srcId="{27879D8D-68E7-4636-BB4C-108967D67DFC}" destId="{98BA16A7-311E-4D6D-879F-789C00B3E9A9}" srcOrd="1" destOrd="0" parTransId="{FDDD3B51-B48E-47CD-8F22-2081EF386A87}" sibTransId="{E5CFD852-76F6-401B-97DB-2B38DA07CEBA}"/>
    <dgm:cxn modelId="{5E8C6C8E-80A9-424E-8C6A-77C0A647BFB6}" srcId="{D4A51077-3F46-4AB7-94BE-09060F638C6D}" destId="{A475E968-3E8D-4966-A595-3B7AB1CA7F93}" srcOrd="0" destOrd="0" parTransId="{0384E42F-A158-4D84-A318-30E2FAE5D820}" sibTransId="{032E6FEB-BECD-4EED-B4CF-E2EFE6731D9B}"/>
    <dgm:cxn modelId="{16102E94-E3FB-463F-8607-7BC0ABF1DD2B}" type="presOf" srcId="{27879D8D-68E7-4636-BB4C-108967D67DFC}" destId="{C1C37DCA-96B6-4665-A279-22BFAF420C87}" srcOrd="1" destOrd="0" presId="urn:microsoft.com/office/officeart/2005/8/layout/target3"/>
    <dgm:cxn modelId="{CA1EEE98-109A-4188-9824-0B6312404CF5}" type="presOf" srcId="{8DA866C6-975D-40CC-AB30-2589ABF2B5F6}" destId="{18DC1A7C-9529-4D03-9944-176138C82CA4}" srcOrd="0" destOrd="0" presId="urn:microsoft.com/office/officeart/2005/8/layout/target3"/>
    <dgm:cxn modelId="{F7EEDDA0-4452-4BC7-829E-ADFECF3FB25C}" type="presOf" srcId="{8DA866C6-975D-40CC-AB30-2589ABF2B5F6}" destId="{63EC9214-F7E2-419E-8A8D-CA678281BDAA}" srcOrd="1" destOrd="0" presId="urn:microsoft.com/office/officeart/2005/8/layout/target3"/>
    <dgm:cxn modelId="{FA0BA8AD-E1FC-4400-BDD0-813AE3CF0914}" type="presOf" srcId="{A475E968-3E8D-4966-A595-3B7AB1CA7F93}" destId="{91C5A53A-9B5C-4322-A4B3-AB03303E294B}" srcOrd="1" destOrd="0" presId="urn:microsoft.com/office/officeart/2005/8/layout/target3"/>
    <dgm:cxn modelId="{3AE7A9AD-D5A2-4529-9196-0777C3DFEF96}" srcId="{D4A51077-3F46-4AB7-94BE-09060F638C6D}" destId="{27879D8D-68E7-4636-BB4C-108967D67DFC}" srcOrd="2" destOrd="0" parTransId="{8A9DA3A2-B618-4031-AF30-95465CBA9CF4}" sibTransId="{5CAC8210-39F7-4C61-88FD-C6C6F2B9D986}"/>
    <dgm:cxn modelId="{37F62DAF-42C5-43FF-90EE-A160149CC28D}" type="presOf" srcId="{FF404198-B20D-4496-A277-0F7D962638E0}" destId="{B150D08B-2EC6-4DFA-B01C-465AB21BC980}" srcOrd="0" destOrd="2" presId="urn:microsoft.com/office/officeart/2005/8/layout/target3"/>
    <dgm:cxn modelId="{EB0859B2-48F0-4218-A61C-090CC2875EF8}" srcId="{D4A51077-3F46-4AB7-94BE-09060F638C6D}" destId="{8DA866C6-975D-40CC-AB30-2589ABF2B5F6}" srcOrd="1" destOrd="0" parTransId="{3D8B1ADE-C912-45CF-B65F-F7642BB6C825}" sibTransId="{77C62D60-0000-43CE-BB66-85F621CB740B}"/>
    <dgm:cxn modelId="{4016A0CB-34F7-4B96-8471-B7CEC80DA0EA}" srcId="{A475E968-3E8D-4966-A595-3B7AB1CA7F93}" destId="{84ABF58F-0E11-48E9-8C63-EB7907710E51}" srcOrd="0" destOrd="0" parTransId="{7C77F620-A889-4A12-853C-C156F0AFF6B5}" sibTransId="{768376C9-6167-49E8-8A32-CF4395D460E9}"/>
    <dgm:cxn modelId="{337509D1-49F0-48D5-834E-D9459EC011F3}" type="presOf" srcId="{D4A51077-3F46-4AB7-94BE-09060F638C6D}" destId="{0016DAC9-CE20-45B3-AE6F-546B5B58DE54}" srcOrd="0" destOrd="0" presId="urn:microsoft.com/office/officeart/2005/8/layout/target3"/>
    <dgm:cxn modelId="{FD3FBBD9-7BC7-480A-8CF9-744E59492C0B}" type="presOf" srcId="{27879D8D-68E7-4636-BB4C-108967D67DFC}" destId="{D99E0135-56D6-4275-B57A-8AB05DA34200}" srcOrd="0" destOrd="0" presId="urn:microsoft.com/office/officeart/2005/8/layout/target3"/>
    <dgm:cxn modelId="{53BECDDC-6799-4A48-B40E-4854D411C336}" srcId="{A475E968-3E8D-4966-A595-3B7AB1CA7F93}" destId="{CB281AB0-D5D8-40CE-86B0-8BC68118A149}" srcOrd="4" destOrd="0" parTransId="{910885E4-EAAB-4621-AA5F-5D112878DFF0}" sibTransId="{89CBBC74-93FA-4AB6-A1FE-B286C624B48D}"/>
    <dgm:cxn modelId="{85F011EC-343E-4AD7-9A22-C06BB7DBA6A1}" srcId="{A475E968-3E8D-4966-A595-3B7AB1CA7F93}" destId="{17A1D4ED-E52E-4C1A-BCFB-BA505EC30DFB}" srcOrd="5" destOrd="0" parTransId="{008CCE55-F6AB-4FAE-AF51-AE2C2BD9D5C2}" sibTransId="{30EE6186-2C64-4365-A288-28D4688DF511}"/>
    <dgm:cxn modelId="{5EBFADD4-1113-4F3E-B5C8-062CD435C3E4}" type="presParOf" srcId="{0016DAC9-CE20-45B3-AE6F-546B5B58DE54}" destId="{5B032948-E598-4CE9-AFFD-52EFCC847832}" srcOrd="0" destOrd="0" presId="urn:microsoft.com/office/officeart/2005/8/layout/target3"/>
    <dgm:cxn modelId="{E45D9082-EF12-478C-857B-A203F4720915}" type="presParOf" srcId="{0016DAC9-CE20-45B3-AE6F-546B5B58DE54}" destId="{FBFA4B98-187D-4475-8213-34896F1C23C0}" srcOrd="1" destOrd="0" presId="urn:microsoft.com/office/officeart/2005/8/layout/target3"/>
    <dgm:cxn modelId="{1FCCE38A-FA3A-4271-8728-5E0F11FCA4D4}" type="presParOf" srcId="{0016DAC9-CE20-45B3-AE6F-546B5B58DE54}" destId="{04F97280-FAA2-494C-9E0E-0BDB85264660}" srcOrd="2" destOrd="0" presId="urn:microsoft.com/office/officeart/2005/8/layout/target3"/>
    <dgm:cxn modelId="{CA1C1F25-4F65-475B-991F-A7A14AF05765}" type="presParOf" srcId="{0016DAC9-CE20-45B3-AE6F-546B5B58DE54}" destId="{EDF1CFDD-186B-48A9-9647-C18B4337FCA2}" srcOrd="3" destOrd="0" presId="urn:microsoft.com/office/officeart/2005/8/layout/target3"/>
    <dgm:cxn modelId="{8F88B57A-C1B2-4904-827C-096FCE772614}" type="presParOf" srcId="{0016DAC9-CE20-45B3-AE6F-546B5B58DE54}" destId="{8DCDBEE7-F07E-4B89-9868-0007B0FF7589}" srcOrd="4" destOrd="0" presId="urn:microsoft.com/office/officeart/2005/8/layout/target3"/>
    <dgm:cxn modelId="{D1C3D8E4-0037-435F-9433-6A2EC9A212C8}" type="presParOf" srcId="{0016DAC9-CE20-45B3-AE6F-546B5B58DE54}" destId="{18DC1A7C-9529-4D03-9944-176138C82CA4}" srcOrd="5" destOrd="0" presId="urn:microsoft.com/office/officeart/2005/8/layout/target3"/>
    <dgm:cxn modelId="{C8DBE85B-AE4F-4F04-8388-2E7F96E7ABC8}" type="presParOf" srcId="{0016DAC9-CE20-45B3-AE6F-546B5B58DE54}" destId="{F094BDBA-D2CD-4E3C-8197-F1933E21F128}" srcOrd="6" destOrd="0" presId="urn:microsoft.com/office/officeart/2005/8/layout/target3"/>
    <dgm:cxn modelId="{6F92C867-7324-4CEA-86B1-861FB5DFFCB2}" type="presParOf" srcId="{0016DAC9-CE20-45B3-AE6F-546B5B58DE54}" destId="{44058412-5666-44EB-AD91-E347CE61FD49}" srcOrd="7" destOrd="0" presId="urn:microsoft.com/office/officeart/2005/8/layout/target3"/>
    <dgm:cxn modelId="{866C6F77-2B43-4001-A2F7-85546DB6F107}" type="presParOf" srcId="{0016DAC9-CE20-45B3-AE6F-546B5B58DE54}" destId="{D99E0135-56D6-4275-B57A-8AB05DA34200}" srcOrd="8" destOrd="0" presId="urn:microsoft.com/office/officeart/2005/8/layout/target3"/>
    <dgm:cxn modelId="{84AC3FC2-4CA1-4D8F-B8BC-CA9CC62ACE10}" type="presParOf" srcId="{0016DAC9-CE20-45B3-AE6F-546B5B58DE54}" destId="{91C5A53A-9B5C-4322-A4B3-AB03303E294B}" srcOrd="9" destOrd="0" presId="urn:microsoft.com/office/officeart/2005/8/layout/target3"/>
    <dgm:cxn modelId="{5BDB8E26-1D2D-48F1-B96E-4CA519CFD116}" type="presParOf" srcId="{0016DAC9-CE20-45B3-AE6F-546B5B58DE54}" destId="{F5857707-C2D9-43C4-B68A-61B71C560545}" srcOrd="10" destOrd="0" presId="urn:microsoft.com/office/officeart/2005/8/layout/target3"/>
    <dgm:cxn modelId="{42624232-33E8-45CC-9FCB-ABE011D7E7D4}" type="presParOf" srcId="{0016DAC9-CE20-45B3-AE6F-546B5B58DE54}" destId="{63EC9214-F7E2-419E-8A8D-CA678281BDAA}" srcOrd="11" destOrd="0" presId="urn:microsoft.com/office/officeart/2005/8/layout/target3"/>
    <dgm:cxn modelId="{5AD3E002-2B51-432F-88AC-5B2B7F86C2C6}" type="presParOf" srcId="{0016DAC9-CE20-45B3-AE6F-546B5B58DE54}" destId="{E409D643-970C-4A5B-A340-F912477D1B36}" srcOrd="12" destOrd="0" presId="urn:microsoft.com/office/officeart/2005/8/layout/target3"/>
    <dgm:cxn modelId="{E9789AFF-4D4A-47C8-813A-21F264664038}" type="presParOf" srcId="{0016DAC9-CE20-45B3-AE6F-546B5B58DE54}" destId="{C1C37DCA-96B6-4665-A279-22BFAF420C87}" srcOrd="13" destOrd="0" presId="urn:microsoft.com/office/officeart/2005/8/layout/target3"/>
    <dgm:cxn modelId="{97F8CF9A-DC9D-4E84-A7BA-0B2FC2923637}" type="presParOf" srcId="{0016DAC9-CE20-45B3-AE6F-546B5B58DE54}" destId="{B150D08B-2EC6-4DFA-B01C-465AB21BC980}"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8620E5-0AE8-461E-8673-9DDBD1BA3A30}" type="doc">
      <dgm:prSet loTypeId="urn:microsoft.com/office/officeart/2008/layout/LinedList" loCatId="list" qsTypeId="urn:microsoft.com/office/officeart/2005/8/quickstyle/simple5" qsCatId="simple" csTypeId="urn:microsoft.com/office/officeart/2005/8/colors/accent3_2" csCatId="accent3" phldr="1"/>
      <dgm:spPr/>
      <dgm:t>
        <a:bodyPr/>
        <a:lstStyle/>
        <a:p>
          <a:endParaRPr lang="pt-BR"/>
        </a:p>
      </dgm:t>
    </dgm:pt>
    <dgm:pt modelId="{9FF60156-AB69-4CEF-AF09-4FED5F95C189}">
      <dgm:prSet phldrT="[Texto]" custT="1"/>
      <dgm:spPr/>
      <dgm:t>
        <a:bodyPr/>
        <a:lstStyle/>
        <a:p>
          <a:r>
            <a:rPr lang="en-US" sz="1600" dirty="0">
              <a:solidFill>
                <a:schemeClr val="accent3">
                  <a:lumMod val="25000"/>
                </a:schemeClr>
              </a:solidFill>
              <a:latin typeface="Abadi" panose="020B0604020104020204" pitchFamily="34" charset="0"/>
            </a:rPr>
            <a:t>Exploratory data analysis results</a:t>
          </a:r>
          <a:endParaRPr lang="pt-BR" sz="1600" dirty="0"/>
        </a:p>
      </dgm:t>
    </dgm:pt>
    <dgm:pt modelId="{3A421D47-5023-4728-AA7B-6FD2A3F6CE22}" type="parTrans" cxnId="{6752F48A-71D7-425A-820C-BB220C5059EB}">
      <dgm:prSet/>
      <dgm:spPr/>
      <dgm:t>
        <a:bodyPr/>
        <a:lstStyle/>
        <a:p>
          <a:endParaRPr lang="pt-BR" sz="1100"/>
        </a:p>
      </dgm:t>
    </dgm:pt>
    <dgm:pt modelId="{DBF848AE-0B25-4349-8FA7-F9BB53C09CED}" type="sibTrans" cxnId="{6752F48A-71D7-425A-820C-BB220C5059EB}">
      <dgm:prSet/>
      <dgm:spPr/>
      <dgm:t>
        <a:bodyPr/>
        <a:lstStyle/>
        <a:p>
          <a:endParaRPr lang="pt-BR" sz="1100"/>
        </a:p>
      </dgm:t>
    </dgm:pt>
    <dgm:pt modelId="{27AAF22B-4D5E-4A6D-80DA-990F15EC615E}">
      <dgm:prSet phldrT="[Texto]" custT="1"/>
      <dgm:spPr/>
      <dgm:t>
        <a:bodyPr/>
        <a:lstStyle/>
        <a:p>
          <a:r>
            <a:rPr lang="en-US" sz="1600" dirty="0">
              <a:solidFill>
                <a:schemeClr val="accent3">
                  <a:lumMod val="25000"/>
                </a:schemeClr>
              </a:solidFill>
              <a:latin typeface="Abadi" panose="020B0604020104020204" pitchFamily="34" charset="0"/>
            </a:rPr>
            <a:t>Interactive analytics demo in screenshots</a:t>
          </a:r>
          <a:endParaRPr lang="pt-BR" sz="1600" dirty="0"/>
        </a:p>
      </dgm:t>
    </dgm:pt>
    <dgm:pt modelId="{CDB95BE3-98AC-4231-8312-EFCA267E062B}" type="parTrans" cxnId="{137F6E30-8647-479C-889F-8D41F5D9F918}">
      <dgm:prSet/>
      <dgm:spPr/>
      <dgm:t>
        <a:bodyPr/>
        <a:lstStyle/>
        <a:p>
          <a:endParaRPr lang="pt-BR" sz="1100"/>
        </a:p>
      </dgm:t>
    </dgm:pt>
    <dgm:pt modelId="{3A06FBBC-EC42-4E36-A95D-701216068E8C}" type="sibTrans" cxnId="{137F6E30-8647-479C-889F-8D41F5D9F918}">
      <dgm:prSet/>
      <dgm:spPr/>
      <dgm:t>
        <a:bodyPr/>
        <a:lstStyle/>
        <a:p>
          <a:endParaRPr lang="pt-BR" sz="1100"/>
        </a:p>
      </dgm:t>
    </dgm:pt>
    <dgm:pt modelId="{52BE53CF-7303-492A-B977-2603973F280A}">
      <dgm:prSet phldrT="[Texto]" custT="1"/>
      <dgm:spPr/>
      <dgm:t>
        <a:bodyPr/>
        <a:lstStyle/>
        <a:p>
          <a:r>
            <a:rPr lang="en-US" sz="1600" dirty="0">
              <a:solidFill>
                <a:schemeClr val="accent3">
                  <a:lumMod val="25000"/>
                </a:schemeClr>
              </a:solidFill>
              <a:latin typeface="Abadi" panose="020B0604020104020204" pitchFamily="34" charset="0"/>
            </a:rPr>
            <a:t>Predictive analysis results</a:t>
          </a:r>
          <a:endParaRPr lang="pt-BR" sz="1600" dirty="0"/>
        </a:p>
      </dgm:t>
    </dgm:pt>
    <dgm:pt modelId="{484A133D-0E5B-4092-8818-C2D50A8BA9BD}" type="parTrans" cxnId="{FF10FA08-F28E-4874-A9C9-FCB8046C767F}">
      <dgm:prSet/>
      <dgm:spPr/>
      <dgm:t>
        <a:bodyPr/>
        <a:lstStyle/>
        <a:p>
          <a:endParaRPr lang="pt-BR" sz="1100"/>
        </a:p>
      </dgm:t>
    </dgm:pt>
    <dgm:pt modelId="{9ACEB18F-4218-4376-B06F-8493D082DF15}" type="sibTrans" cxnId="{FF10FA08-F28E-4874-A9C9-FCB8046C767F}">
      <dgm:prSet/>
      <dgm:spPr/>
      <dgm:t>
        <a:bodyPr/>
        <a:lstStyle/>
        <a:p>
          <a:endParaRPr lang="pt-BR" sz="1100"/>
        </a:p>
      </dgm:t>
    </dgm:pt>
    <dgm:pt modelId="{A20127F7-852B-4D4B-9B85-E4EBB69E4813}" type="pres">
      <dgm:prSet presAssocID="{9E8620E5-0AE8-461E-8673-9DDBD1BA3A30}" presName="vert0" presStyleCnt="0">
        <dgm:presLayoutVars>
          <dgm:dir/>
          <dgm:animOne val="branch"/>
          <dgm:animLvl val="lvl"/>
        </dgm:presLayoutVars>
      </dgm:prSet>
      <dgm:spPr/>
    </dgm:pt>
    <dgm:pt modelId="{01DA7F15-5C28-4F65-A534-C01005222381}" type="pres">
      <dgm:prSet presAssocID="{9FF60156-AB69-4CEF-AF09-4FED5F95C189}" presName="thickLine" presStyleLbl="alignNode1" presStyleIdx="0" presStyleCnt="3"/>
      <dgm:spPr/>
    </dgm:pt>
    <dgm:pt modelId="{8F6F3647-02B6-497D-A94A-A67B3A9406B4}" type="pres">
      <dgm:prSet presAssocID="{9FF60156-AB69-4CEF-AF09-4FED5F95C189}" presName="horz1" presStyleCnt="0"/>
      <dgm:spPr/>
    </dgm:pt>
    <dgm:pt modelId="{265E707E-1103-4E42-AF7D-4604F2F33258}" type="pres">
      <dgm:prSet presAssocID="{9FF60156-AB69-4CEF-AF09-4FED5F95C189}" presName="tx1" presStyleLbl="revTx" presStyleIdx="0" presStyleCnt="3" custScaleY="140865"/>
      <dgm:spPr/>
    </dgm:pt>
    <dgm:pt modelId="{9C2AB1AB-3280-465B-B924-1A7FCA15619D}" type="pres">
      <dgm:prSet presAssocID="{9FF60156-AB69-4CEF-AF09-4FED5F95C189}" presName="vert1" presStyleCnt="0"/>
      <dgm:spPr/>
    </dgm:pt>
    <dgm:pt modelId="{0DB2C36D-2C4C-4662-95D8-28D321683FB2}" type="pres">
      <dgm:prSet presAssocID="{27AAF22B-4D5E-4A6D-80DA-990F15EC615E}" presName="thickLine" presStyleLbl="alignNode1" presStyleIdx="1" presStyleCnt="3"/>
      <dgm:spPr/>
    </dgm:pt>
    <dgm:pt modelId="{6BB81CF4-5C5A-4BEA-9066-B36627888BE6}" type="pres">
      <dgm:prSet presAssocID="{27AAF22B-4D5E-4A6D-80DA-990F15EC615E}" presName="horz1" presStyleCnt="0"/>
      <dgm:spPr/>
    </dgm:pt>
    <dgm:pt modelId="{7B4AC16A-0CA6-4F02-8BAD-49AFE8B6244A}" type="pres">
      <dgm:prSet presAssocID="{27AAF22B-4D5E-4A6D-80DA-990F15EC615E}" presName="tx1" presStyleLbl="revTx" presStyleIdx="1" presStyleCnt="3" custScaleY="165698"/>
      <dgm:spPr/>
    </dgm:pt>
    <dgm:pt modelId="{0BC9C796-97A8-44F8-9E05-562B0989551D}" type="pres">
      <dgm:prSet presAssocID="{27AAF22B-4D5E-4A6D-80DA-990F15EC615E}" presName="vert1" presStyleCnt="0"/>
      <dgm:spPr/>
    </dgm:pt>
    <dgm:pt modelId="{A23B2B00-1EC1-43AC-A66A-FECCA6EDDD01}" type="pres">
      <dgm:prSet presAssocID="{52BE53CF-7303-492A-B977-2603973F280A}" presName="thickLine" presStyleLbl="alignNode1" presStyleIdx="2" presStyleCnt="3"/>
      <dgm:spPr/>
    </dgm:pt>
    <dgm:pt modelId="{69195CFE-91AE-46C2-BD9D-062EDAB22601}" type="pres">
      <dgm:prSet presAssocID="{52BE53CF-7303-492A-B977-2603973F280A}" presName="horz1" presStyleCnt="0"/>
      <dgm:spPr/>
    </dgm:pt>
    <dgm:pt modelId="{5FAAAC47-4CA2-416A-8D34-5C3C5A66B87D}" type="pres">
      <dgm:prSet presAssocID="{52BE53CF-7303-492A-B977-2603973F280A}" presName="tx1" presStyleLbl="revTx" presStyleIdx="2" presStyleCnt="3" custScaleY="150269"/>
      <dgm:spPr/>
    </dgm:pt>
    <dgm:pt modelId="{64E6A73C-8A31-4816-BCB3-E6B39FE2080A}" type="pres">
      <dgm:prSet presAssocID="{52BE53CF-7303-492A-B977-2603973F280A}" presName="vert1" presStyleCnt="0"/>
      <dgm:spPr/>
    </dgm:pt>
  </dgm:ptLst>
  <dgm:cxnLst>
    <dgm:cxn modelId="{FF10FA08-F28E-4874-A9C9-FCB8046C767F}" srcId="{9E8620E5-0AE8-461E-8673-9DDBD1BA3A30}" destId="{52BE53CF-7303-492A-B977-2603973F280A}" srcOrd="2" destOrd="0" parTransId="{484A133D-0E5B-4092-8818-C2D50A8BA9BD}" sibTransId="{9ACEB18F-4218-4376-B06F-8493D082DF15}"/>
    <dgm:cxn modelId="{137F6E30-8647-479C-889F-8D41F5D9F918}" srcId="{9E8620E5-0AE8-461E-8673-9DDBD1BA3A30}" destId="{27AAF22B-4D5E-4A6D-80DA-990F15EC615E}" srcOrd="1" destOrd="0" parTransId="{CDB95BE3-98AC-4231-8312-EFCA267E062B}" sibTransId="{3A06FBBC-EC42-4E36-A95D-701216068E8C}"/>
    <dgm:cxn modelId="{1D1CD272-F317-44F2-A54F-E02FECF086E9}" type="presOf" srcId="{27AAF22B-4D5E-4A6D-80DA-990F15EC615E}" destId="{7B4AC16A-0CA6-4F02-8BAD-49AFE8B6244A}" srcOrd="0" destOrd="0" presId="urn:microsoft.com/office/officeart/2008/layout/LinedList"/>
    <dgm:cxn modelId="{6752F48A-71D7-425A-820C-BB220C5059EB}" srcId="{9E8620E5-0AE8-461E-8673-9DDBD1BA3A30}" destId="{9FF60156-AB69-4CEF-AF09-4FED5F95C189}" srcOrd="0" destOrd="0" parTransId="{3A421D47-5023-4728-AA7B-6FD2A3F6CE22}" sibTransId="{DBF848AE-0B25-4349-8FA7-F9BB53C09CED}"/>
    <dgm:cxn modelId="{3153B49E-5ACF-4080-9CCA-3BC9400318F5}" type="presOf" srcId="{52BE53CF-7303-492A-B977-2603973F280A}" destId="{5FAAAC47-4CA2-416A-8D34-5C3C5A66B87D}" srcOrd="0" destOrd="0" presId="urn:microsoft.com/office/officeart/2008/layout/LinedList"/>
    <dgm:cxn modelId="{991F10A0-6BE7-4C76-9CA4-EFE0CBFED0B3}" type="presOf" srcId="{9E8620E5-0AE8-461E-8673-9DDBD1BA3A30}" destId="{A20127F7-852B-4D4B-9B85-E4EBB69E4813}" srcOrd="0" destOrd="0" presId="urn:microsoft.com/office/officeart/2008/layout/LinedList"/>
    <dgm:cxn modelId="{1C4C35CB-04A7-47FF-8F79-165BBD984608}" type="presOf" srcId="{9FF60156-AB69-4CEF-AF09-4FED5F95C189}" destId="{265E707E-1103-4E42-AF7D-4604F2F33258}" srcOrd="0" destOrd="0" presId="urn:microsoft.com/office/officeart/2008/layout/LinedList"/>
    <dgm:cxn modelId="{E39AD579-8FCC-4960-B630-D3FEC4C2E813}" type="presParOf" srcId="{A20127F7-852B-4D4B-9B85-E4EBB69E4813}" destId="{01DA7F15-5C28-4F65-A534-C01005222381}" srcOrd="0" destOrd="0" presId="urn:microsoft.com/office/officeart/2008/layout/LinedList"/>
    <dgm:cxn modelId="{4735B873-21BF-419E-99D5-A69705848FC0}" type="presParOf" srcId="{A20127F7-852B-4D4B-9B85-E4EBB69E4813}" destId="{8F6F3647-02B6-497D-A94A-A67B3A9406B4}" srcOrd="1" destOrd="0" presId="urn:microsoft.com/office/officeart/2008/layout/LinedList"/>
    <dgm:cxn modelId="{EBF443CD-DFA9-4EED-BAA4-7D25991FB1CC}" type="presParOf" srcId="{8F6F3647-02B6-497D-A94A-A67B3A9406B4}" destId="{265E707E-1103-4E42-AF7D-4604F2F33258}" srcOrd="0" destOrd="0" presId="urn:microsoft.com/office/officeart/2008/layout/LinedList"/>
    <dgm:cxn modelId="{B764D604-974F-4925-881F-C2AB8AE2021B}" type="presParOf" srcId="{8F6F3647-02B6-497D-A94A-A67B3A9406B4}" destId="{9C2AB1AB-3280-465B-B924-1A7FCA15619D}" srcOrd="1" destOrd="0" presId="urn:microsoft.com/office/officeart/2008/layout/LinedList"/>
    <dgm:cxn modelId="{BB0C3E1B-C8B2-45BF-BA92-F1A62E8EE467}" type="presParOf" srcId="{A20127F7-852B-4D4B-9B85-E4EBB69E4813}" destId="{0DB2C36D-2C4C-4662-95D8-28D321683FB2}" srcOrd="2" destOrd="0" presId="urn:microsoft.com/office/officeart/2008/layout/LinedList"/>
    <dgm:cxn modelId="{D3DA5454-44D8-4550-B5D5-8F066AC147BC}" type="presParOf" srcId="{A20127F7-852B-4D4B-9B85-E4EBB69E4813}" destId="{6BB81CF4-5C5A-4BEA-9066-B36627888BE6}" srcOrd="3" destOrd="0" presId="urn:microsoft.com/office/officeart/2008/layout/LinedList"/>
    <dgm:cxn modelId="{EAA97FA4-1C5F-4998-B84D-124DC10E3EA3}" type="presParOf" srcId="{6BB81CF4-5C5A-4BEA-9066-B36627888BE6}" destId="{7B4AC16A-0CA6-4F02-8BAD-49AFE8B6244A}" srcOrd="0" destOrd="0" presId="urn:microsoft.com/office/officeart/2008/layout/LinedList"/>
    <dgm:cxn modelId="{DED91C64-7FD1-47F1-8E16-403BA07350A8}" type="presParOf" srcId="{6BB81CF4-5C5A-4BEA-9066-B36627888BE6}" destId="{0BC9C796-97A8-44F8-9E05-562B0989551D}" srcOrd="1" destOrd="0" presId="urn:microsoft.com/office/officeart/2008/layout/LinedList"/>
    <dgm:cxn modelId="{D020AFA4-26B7-4D36-B8DC-A32EC3F725F4}" type="presParOf" srcId="{A20127F7-852B-4D4B-9B85-E4EBB69E4813}" destId="{A23B2B00-1EC1-43AC-A66A-FECCA6EDDD01}" srcOrd="4" destOrd="0" presId="urn:microsoft.com/office/officeart/2008/layout/LinedList"/>
    <dgm:cxn modelId="{03380AF6-F38A-415D-994E-A4965E012D21}" type="presParOf" srcId="{A20127F7-852B-4D4B-9B85-E4EBB69E4813}" destId="{69195CFE-91AE-46C2-BD9D-062EDAB22601}" srcOrd="5" destOrd="0" presId="urn:microsoft.com/office/officeart/2008/layout/LinedList"/>
    <dgm:cxn modelId="{9EAAFCC4-12B8-4493-8531-0AE42A5BBF01}" type="presParOf" srcId="{69195CFE-91AE-46C2-BD9D-062EDAB22601}" destId="{5FAAAC47-4CA2-416A-8D34-5C3C5A66B87D}" srcOrd="0" destOrd="0" presId="urn:microsoft.com/office/officeart/2008/layout/LinedList"/>
    <dgm:cxn modelId="{34B9F650-9249-438A-BDC6-4CFA17C4B065}" type="presParOf" srcId="{69195CFE-91AE-46C2-BD9D-062EDAB22601}" destId="{64E6A73C-8A31-4816-BCB3-E6B39FE2080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A7F15-5C28-4F65-A534-C01005222381}">
      <dsp:nvSpPr>
        <dsp:cNvPr id="0" name=""/>
        <dsp:cNvSpPr/>
      </dsp:nvSpPr>
      <dsp:spPr>
        <a:xfrm>
          <a:off x="0" y="1566"/>
          <a:ext cx="3438906"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65E707E-1103-4E42-AF7D-4604F2F33258}">
      <dsp:nvSpPr>
        <dsp:cNvPr id="0" name=""/>
        <dsp:cNvSpPr/>
      </dsp:nvSpPr>
      <dsp:spPr>
        <a:xfrm>
          <a:off x="0" y="1566"/>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Abadi"/>
            </a:rPr>
            <a:t>Executive Summary</a:t>
          </a:r>
          <a:endParaRPr lang="pt-BR" sz="2400" kern="1200" dirty="0"/>
        </a:p>
      </dsp:txBody>
      <dsp:txXfrm>
        <a:off x="0" y="1566"/>
        <a:ext cx="3438906" cy="534020"/>
      </dsp:txXfrm>
    </dsp:sp>
    <dsp:sp modelId="{0DB2C36D-2C4C-4662-95D8-28D321683FB2}">
      <dsp:nvSpPr>
        <dsp:cNvPr id="0" name=""/>
        <dsp:cNvSpPr/>
      </dsp:nvSpPr>
      <dsp:spPr>
        <a:xfrm>
          <a:off x="0" y="535587"/>
          <a:ext cx="3438906"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B4AC16A-0CA6-4F02-8BAD-49AFE8B6244A}">
      <dsp:nvSpPr>
        <dsp:cNvPr id="0" name=""/>
        <dsp:cNvSpPr/>
      </dsp:nvSpPr>
      <dsp:spPr>
        <a:xfrm>
          <a:off x="0" y="535587"/>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Abadi"/>
            </a:rPr>
            <a:t>Introduction</a:t>
          </a:r>
          <a:endParaRPr lang="pt-BR" sz="2400" kern="1200" dirty="0"/>
        </a:p>
      </dsp:txBody>
      <dsp:txXfrm>
        <a:off x="0" y="535587"/>
        <a:ext cx="3438906" cy="534020"/>
      </dsp:txXfrm>
    </dsp:sp>
    <dsp:sp modelId="{A23B2B00-1EC1-43AC-A66A-FECCA6EDDD01}">
      <dsp:nvSpPr>
        <dsp:cNvPr id="0" name=""/>
        <dsp:cNvSpPr/>
      </dsp:nvSpPr>
      <dsp:spPr>
        <a:xfrm>
          <a:off x="0" y="1069608"/>
          <a:ext cx="3438906"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FAAAC47-4CA2-416A-8D34-5C3C5A66B87D}">
      <dsp:nvSpPr>
        <dsp:cNvPr id="0" name=""/>
        <dsp:cNvSpPr/>
      </dsp:nvSpPr>
      <dsp:spPr>
        <a:xfrm>
          <a:off x="0" y="1069608"/>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Abadi"/>
            </a:rPr>
            <a:t>Methodology</a:t>
          </a:r>
          <a:endParaRPr lang="pt-BR" sz="2400" kern="1200" dirty="0"/>
        </a:p>
      </dsp:txBody>
      <dsp:txXfrm>
        <a:off x="0" y="1069608"/>
        <a:ext cx="3438906" cy="534020"/>
      </dsp:txXfrm>
    </dsp:sp>
    <dsp:sp modelId="{6A237816-4514-4665-9C49-6E0090C1EE2F}">
      <dsp:nvSpPr>
        <dsp:cNvPr id="0" name=""/>
        <dsp:cNvSpPr/>
      </dsp:nvSpPr>
      <dsp:spPr>
        <a:xfrm>
          <a:off x="0" y="1603628"/>
          <a:ext cx="3438906"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22DCCA4-B795-4613-AD72-8268797A2C09}">
      <dsp:nvSpPr>
        <dsp:cNvPr id="0" name=""/>
        <dsp:cNvSpPr/>
      </dsp:nvSpPr>
      <dsp:spPr>
        <a:xfrm>
          <a:off x="0" y="1603629"/>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Abadi"/>
            </a:rPr>
            <a:t>Results</a:t>
          </a:r>
          <a:endParaRPr lang="pt-BR" sz="2400" kern="1200" dirty="0"/>
        </a:p>
      </dsp:txBody>
      <dsp:txXfrm>
        <a:off x="0" y="1603629"/>
        <a:ext cx="3438906" cy="534020"/>
      </dsp:txXfrm>
    </dsp:sp>
    <dsp:sp modelId="{4BBA9D4D-E5A2-4FF8-9255-1165956A806E}">
      <dsp:nvSpPr>
        <dsp:cNvPr id="0" name=""/>
        <dsp:cNvSpPr/>
      </dsp:nvSpPr>
      <dsp:spPr>
        <a:xfrm>
          <a:off x="0" y="2137649"/>
          <a:ext cx="3438906"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E6AFF8A5-84D2-4378-BA3B-EAEE18C9375C}">
      <dsp:nvSpPr>
        <dsp:cNvPr id="0" name=""/>
        <dsp:cNvSpPr/>
      </dsp:nvSpPr>
      <dsp:spPr>
        <a:xfrm>
          <a:off x="0" y="2137649"/>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Abadi"/>
            </a:rPr>
            <a:t>Conclusion</a:t>
          </a:r>
          <a:endParaRPr lang="pt-BR" sz="2400" kern="1200" dirty="0"/>
        </a:p>
      </dsp:txBody>
      <dsp:txXfrm>
        <a:off x="0" y="2137649"/>
        <a:ext cx="3438906" cy="534020"/>
      </dsp:txXfrm>
    </dsp:sp>
    <dsp:sp modelId="{4CF8D6A7-049A-4AE3-A53C-285DE8C967E9}">
      <dsp:nvSpPr>
        <dsp:cNvPr id="0" name=""/>
        <dsp:cNvSpPr/>
      </dsp:nvSpPr>
      <dsp:spPr>
        <a:xfrm>
          <a:off x="0" y="2671670"/>
          <a:ext cx="3438906"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54E4C9E-4E6E-4D53-BF42-F6B1C767CD63}">
      <dsp:nvSpPr>
        <dsp:cNvPr id="0" name=""/>
        <dsp:cNvSpPr/>
      </dsp:nvSpPr>
      <dsp:spPr>
        <a:xfrm>
          <a:off x="0" y="2671670"/>
          <a:ext cx="3438906" cy="534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Abadi"/>
            </a:rPr>
            <a:t>Appendix</a:t>
          </a:r>
          <a:endParaRPr lang="pt-BR" sz="2400" kern="1200" dirty="0"/>
        </a:p>
      </dsp:txBody>
      <dsp:txXfrm>
        <a:off x="0" y="2671670"/>
        <a:ext cx="3438906" cy="534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032948-E598-4CE9-AFFD-52EFCC847832}">
      <dsp:nvSpPr>
        <dsp:cNvPr id="0" name=""/>
        <dsp:cNvSpPr/>
      </dsp:nvSpPr>
      <dsp:spPr>
        <a:xfrm>
          <a:off x="-262478" y="0"/>
          <a:ext cx="4491435" cy="4491435"/>
        </a:xfrm>
        <a:prstGeom prst="pie">
          <a:avLst>
            <a:gd name="adj1" fmla="val 5400000"/>
            <a:gd name="adj2" fmla="val 16200000"/>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F97280-FAA2-494C-9E0E-0BDB85264660}">
      <dsp:nvSpPr>
        <dsp:cNvPr id="0" name=""/>
        <dsp:cNvSpPr/>
      </dsp:nvSpPr>
      <dsp:spPr>
        <a:xfrm>
          <a:off x="1983239" y="0"/>
          <a:ext cx="7179635" cy="4491435"/>
        </a:xfrm>
        <a:prstGeom prst="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Load feature engineered </a:t>
          </a:r>
        </a:p>
        <a:p>
          <a:pPr marL="0" lvl="0" indent="0" algn="ctr" defTabSz="889000">
            <a:lnSpc>
              <a:spcPct val="90000"/>
            </a:lnSpc>
            <a:spcBef>
              <a:spcPct val="0"/>
            </a:spcBef>
            <a:spcAft>
              <a:spcPct val="35000"/>
            </a:spcAft>
            <a:buNone/>
          </a:pPr>
          <a:r>
            <a:rPr lang="en-US" sz="2000" kern="1200" dirty="0"/>
            <a:t>data in </a:t>
          </a:r>
          <a:r>
            <a:rPr lang="en-US" sz="2000" kern="1200" dirty="0" err="1"/>
            <a:t>dataframe</a:t>
          </a:r>
          <a:endParaRPr lang="pt-BR" sz="2000" kern="1200" dirty="0"/>
        </a:p>
      </dsp:txBody>
      <dsp:txXfrm>
        <a:off x="1983239" y="0"/>
        <a:ext cx="3589817" cy="1347433"/>
      </dsp:txXfrm>
    </dsp:sp>
    <dsp:sp modelId="{8DCDBEE7-F07E-4B89-9868-0007B0FF7589}">
      <dsp:nvSpPr>
        <dsp:cNvPr id="0" name=""/>
        <dsp:cNvSpPr/>
      </dsp:nvSpPr>
      <dsp:spPr>
        <a:xfrm>
          <a:off x="523524" y="1347433"/>
          <a:ext cx="2919429" cy="2919429"/>
        </a:xfrm>
        <a:prstGeom prst="pie">
          <a:avLst>
            <a:gd name="adj1" fmla="val 5400000"/>
            <a:gd name="adj2" fmla="val 16200000"/>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C1A7C-9529-4D03-9944-176138C82CA4}">
      <dsp:nvSpPr>
        <dsp:cNvPr id="0" name=""/>
        <dsp:cNvSpPr/>
      </dsp:nvSpPr>
      <dsp:spPr>
        <a:xfrm>
          <a:off x="1983239" y="1340543"/>
          <a:ext cx="7179635" cy="2933209"/>
        </a:xfrm>
        <a:prstGeom prst="rect">
          <a:avLst/>
        </a:prstGeom>
        <a:solidFill>
          <a:schemeClr val="lt1">
            <a:alpha val="90000"/>
            <a:hueOff val="0"/>
            <a:satOff val="0"/>
            <a:lumOff val="0"/>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t>Finding Best Performing Classification Model</a:t>
          </a:r>
          <a:endParaRPr lang="pt-BR" sz="2000" kern="1200" dirty="0"/>
        </a:p>
      </dsp:txBody>
      <dsp:txXfrm>
        <a:off x="1983239" y="1340543"/>
        <a:ext cx="3589817" cy="1353788"/>
      </dsp:txXfrm>
    </dsp:sp>
    <dsp:sp modelId="{44058412-5666-44EB-AD91-E347CE61FD49}">
      <dsp:nvSpPr>
        <dsp:cNvPr id="0" name=""/>
        <dsp:cNvSpPr/>
      </dsp:nvSpPr>
      <dsp:spPr>
        <a:xfrm>
          <a:off x="1309524" y="2694862"/>
          <a:ext cx="1347429" cy="1347429"/>
        </a:xfrm>
        <a:prstGeom prst="pie">
          <a:avLst>
            <a:gd name="adj1" fmla="val 5400000"/>
            <a:gd name="adj2" fmla="val 16200000"/>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9E0135-56D6-4275-B57A-8AB05DA34200}">
      <dsp:nvSpPr>
        <dsp:cNvPr id="0" name=""/>
        <dsp:cNvSpPr/>
      </dsp:nvSpPr>
      <dsp:spPr>
        <a:xfrm>
          <a:off x="1983239" y="2694862"/>
          <a:ext cx="7179635" cy="1347429"/>
        </a:xfrm>
        <a:prstGeom prst="rect">
          <a:avLst/>
        </a:prstGeom>
        <a:solidFill>
          <a:schemeClr val="lt1">
            <a:alpha val="90000"/>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kern="1200" dirty="0"/>
            <a:t>Evaluate Model</a:t>
          </a:r>
          <a:endParaRPr lang="pt-BR" sz="2000" kern="1200" dirty="0"/>
        </a:p>
      </dsp:txBody>
      <dsp:txXfrm>
        <a:off x="1983239" y="2694862"/>
        <a:ext cx="3589817" cy="1347429"/>
      </dsp:txXfrm>
    </dsp:sp>
    <dsp:sp modelId="{F5857707-C2D9-43C4-B68A-61B71C560545}">
      <dsp:nvSpPr>
        <dsp:cNvPr id="0" name=""/>
        <dsp:cNvSpPr/>
      </dsp:nvSpPr>
      <dsp:spPr>
        <a:xfrm>
          <a:off x="5048099" y="0"/>
          <a:ext cx="4639731" cy="134743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57150" lvl="1" indent="-57150" algn="l" defTabSz="488950">
            <a:lnSpc>
              <a:spcPct val="90000"/>
            </a:lnSpc>
            <a:spcBef>
              <a:spcPct val="0"/>
            </a:spcBef>
            <a:spcAft>
              <a:spcPct val="15000"/>
            </a:spcAft>
            <a:buNone/>
          </a:pPr>
          <a:r>
            <a:rPr lang="en-US" sz="1100" kern="1200" dirty="0"/>
            <a:t>Transform it into </a:t>
          </a:r>
          <a:r>
            <a:rPr lang="en-US" sz="1100" kern="1200" dirty="0" err="1"/>
            <a:t>Numpy</a:t>
          </a:r>
          <a:r>
            <a:rPr lang="en-US" sz="1100" kern="1200" dirty="0"/>
            <a:t> arrays</a:t>
          </a:r>
        </a:p>
        <a:p>
          <a:pPr marL="57150" lvl="1" indent="-57150" algn="l" defTabSz="488950">
            <a:lnSpc>
              <a:spcPct val="90000"/>
            </a:lnSpc>
            <a:spcBef>
              <a:spcPct val="0"/>
            </a:spcBef>
            <a:spcAft>
              <a:spcPct val="15000"/>
            </a:spcAft>
            <a:buNone/>
          </a:pPr>
          <a:r>
            <a:rPr lang="en-US" sz="1100" kern="1200" dirty="0"/>
            <a:t>Standardize and transform data</a:t>
          </a:r>
        </a:p>
        <a:p>
          <a:pPr marL="57150" lvl="1" indent="-57150" algn="l" defTabSz="488950">
            <a:lnSpc>
              <a:spcPct val="90000"/>
            </a:lnSpc>
            <a:spcBef>
              <a:spcPct val="0"/>
            </a:spcBef>
            <a:spcAft>
              <a:spcPct val="15000"/>
            </a:spcAft>
            <a:buNone/>
          </a:pPr>
          <a:r>
            <a:rPr lang="en-US" sz="1100" kern="1200" dirty="0"/>
            <a:t>Split data into training and test data sets</a:t>
          </a:r>
        </a:p>
        <a:p>
          <a:pPr marL="57150" lvl="1" indent="-57150" algn="l" defTabSz="488950">
            <a:lnSpc>
              <a:spcPct val="90000"/>
            </a:lnSpc>
            <a:spcBef>
              <a:spcPct val="0"/>
            </a:spcBef>
            <a:spcAft>
              <a:spcPct val="15000"/>
            </a:spcAft>
            <a:buNone/>
          </a:pPr>
          <a:r>
            <a:rPr lang="en-US" sz="1100" kern="1200" dirty="0"/>
            <a:t>Check how many test samples has been created</a:t>
          </a:r>
        </a:p>
        <a:p>
          <a:pPr marL="57150" lvl="1" indent="-57150" algn="l" defTabSz="488950">
            <a:lnSpc>
              <a:spcPct val="90000"/>
            </a:lnSpc>
            <a:spcBef>
              <a:spcPct val="0"/>
            </a:spcBef>
            <a:spcAft>
              <a:spcPct val="15000"/>
            </a:spcAft>
            <a:buNone/>
          </a:pPr>
          <a:r>
            <a:rPr lang="en-US" sz="1100" kern="1200" dirty="0"/>
            <a:t>List down machine learning algorithms we want to use</a:t>
          </a:r>
        </a:p>
        <a:p>
          <a:pPr marL="57150" lvl="1" indent="-57150" algn="l" defTabSz="488950">
            <a:lnSpc>
              <a:spcPct val="90000"/>
            </a:lnSpc>
            <a:spcBef>
              <a:spcPct val="0"/>
            </a:spcBef>
            <a:spcAft>
              <a:spcPct val="15000"/>
            </a:spcAft>
            <a:buNone/>
          </a:pPr>
          <a:r>
            <a:rPr lang="en-US" sz="1100" kern="1200" dirty="0"/>
            <a:t>Set our parameters and algorithms to </a:t>
          </a:r>
          <a:r>
            <a:rPr lang="en-US" sz="1100" kern="1200" dirty="0" err="1"/>
            <a:t>GridSearchCV</a:t>
          </a:r>
          <a:endParaRPr lang="en-US" sz="1100" kern="1200" dirty="0"/>
        </a:p>
        <a:p>
          <a:pPr marL="57150" lvl="1" indent="-57150" algn="l" defTabSz="488950">
            <a:lnSpc>
              <a:spcPct val="90000"/>
            </a:lnSpc>
            <a:spcBef>
              <a:spcPct val="0"/>
            </a:spcBef>
            <a:spcAft>
              <a:spcPct val="15000"/>
            </a:spcAft>
            <a:buNone/>
          </a:pPr>
          <a:r>
            <a:rPr lang="en-US" sz="1100" kern="1200" dirty="0"/>
            <a:t>Fit our datasets into the </a:t>
          </a:r>
          <a:r>
            <a:rPr lang="en-US" sz="1100" kern="1200" dirty="0" err="1"/>
            <a:t>GridSearchCV</a:t>
          </a:r>
          <a:r>
            <a:rPr lang="en-US" sz="1100" kern="1200" dirty="0"/>
            <a:t> objects and train our model</a:t>
          </a:r>
        </a:p>
      </dsp:txBody>
      <dsp:txXfrm>
        <a:off x="5048099" y="0"/>
        <a:ext cx="4639731" cy="1347433"/>
      </dsp:txXfrm>
    </dsp:sp>
    <dsp:sp modelId="{B150D08B-2EC6-4DFA-B01C-465AB21BC980}">
      <dsp:nvSpPr>
        <dsp:cNvPr id="0" name=""/>
        <dsp:cNvSpPr/>
      </dsp:nvSpPr>
      <dsp:spPr>
        <a:xfrm>
          <a:off x="5082687" y="2714952"/>
          <a:ext cx="3589817" cy="134742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711200">
            <a:lnSpc>
              <a:spcPct val="90000"/>
            </a:lnSpc>
            <a:spcBef>
              <a:spcPct val="0"/>
            </a:spcBef>
            <a:spcAft>
              <a:spcPct val="15000"/>
            </a:spcAft>
            <a:buNone/>
          </a:pPr>
          <a:r>
            <a:rPr lang="en-US" sz="1600" kern="1200" dirty="0"/>
            <a:t>   </a:t>
          </a:r>
          <a:r>
            <a:rPr lang="en-US" sz="1400" kern="1200" dirty="0"/>
            <a:t>Check accuracy for each model</a:t>
          </a:r>
          <a:endParaRPr lang="pt-BR" sz="1400" kern="1200" dirty="0"/>
        </a:p>
        <a:p>
          <a:pPr marL="114300" lvl="1" indent="-114300" algn="l" defTabSz="622300">
            <a:lnSpc>
              <a:spcPct val="90000"/>
            </a:lnSpc>
            <a:spcBef>
              <a:spcPct val="0"/>
            </a:spcBef>
            <a:spcAft>
              <a:spcPct val="15000"/>
            </a:spcAft>
            <a:buNone/>
          </a:pPr>
          <a:r>
            <a:rPr lang="en-US" sz="1400" kern="1200" dirty="0"/>
            <a:t>    Get best hyperparameters for each type of algorithms</a:t>
          </a:r>
        </a:p>
        <a:p>
          <a:pPr marL="114300" lvl="1" indent="-114300" algn="l" defTabSz="622300">
            <a:lnSpc>
              <a:spcPct val="90000"/>
            </a:lnSpc>
            <a:spcBef>
              <a:spcPct val="0"/>
            </a:spcBef>
            <a:spcAft>
              <a:spcPct val="15000"/>
            </a:spcAft>
            <a:buNone/>
          </a:pPr>
          <a:r>
            <a:rPr lang="en-US" sz="1400" kern="1200" dirty="0"/>
            <a:t>    Plot Confusion Matrix</a:t>
          </a:r>
          <a:endParaRPr lang="en-US" sz="1600" kern="1200" dirty="0"/>
        </a:p>
      </dsp:txBody>
      <dsp:txXfrm>
        <a:off x="5082687" y="2714952"/>
        <a:ext cx="3589817" cy="1347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A7F15-5C28-4F65-A534-C01005222381}">
      <dsp:nvSpPr>
        <dsp:cNvPr id="0" name=""/>
        <dsp:cNvSpPr/>
      </dsp:nvSpPr>
      <dsp:spPr>
        <a:xfrm>
          <a:off x="0" y="881"/>
          <a:ext cx="312649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65E707E-1103-4E42-AF7D-4604F2F33258}">
      <dsp:nvSpPr>
        <dsp:cNvPr id="0" name=""/>
        <dsp:cNvSpPr/>
      </dsp:nvSpPr>
      <dsp:spPr>
        <a:xfrm>
          <a:off x="0" y="881"/>
          <a:ext cx="3123440" cy="798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accent3">
                  <a:lumMod val="25000"/>
                </a:schemeClr>
              </a:solidFill>
              <a:latin typeface="Abadi" panose="020B0604020104020204" pitchFamily="34" charset="0"/>
            </a:rPr>
            <a:t>Exploratory data analysis results</a:t>
          </a:r>
          <a:endParaRPr lang="pt-BR" sz="1600" kern="1200" dirty="0"/>
        </a:p>
      </dsp:txBody>
      <dsp:txXfrm>
        <a:off x="0" y="881"/>
        <a:ext cx="3123440" cy="798850"/>
      </dsp:txXfrm>
    </dsp:sp>
    <dsp:sp modelId="{0DB2C36D-2C4C-4662-95D8-28D321683FB2}">
      <dsp:nvSpPr>
        <dsp:cNvPr id="0" name=""/>
        <dsp:cNvSpPr/>
      </dsp:nvSpPr>
      <dsp:spPr>
        <a:xfrm>
          <a:off x="0" y="799732"/>
          <a:ext cx="312649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B4AC16A-0CA6-4F02-8BAD-49AFE8B6244A}">
      <dsp:nvSpPr>
        <dsp:cNvPr id="0" name=""/>
        <dsp:cNvSpPr/>
      </dsp:nvSpPr>
      <dsp:spPr>
        <a:xfrm>
          <a:off x="0" y="799732"/>
          <a:ext cx="3123440" cy="939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accent3">
                  <a:lumMod val="25000"/>
                </a:schemeClr>
              </a:solidFill>
              <a:latin typeface="Abadi" panose="020B0604020104020204" pitchFamily="34" charset="0"/>
            </a:rPr>
            <a:t>Interactive analytics demo in screenshots</a:t>
          </a:r>
          <a:endParaRPr lang="pt-BR" sz="1600" kern="1200" dirty="0"/>
        </a:p>
      </dsp:txBody>
      <dsp:txXfrm>
        <a:off x="0" y="799732"/>
        <a:ext cx="3123440" cy="939679"/>
      </dsp:txXfrm>
    </dsp:sp>
    <dsp:sp modelId="{A23B2B00-1EC1-43AC-A66A-FECCA6EDDD01}">
      <dsp:nvSpPr>
        <dsp:cNvPr id="0" name=""/>
        <dsp:cNvSpPr/>
      </dsp:nvSpPr>
      <dsp:spPr>
        <a:xfrm>
          <a:off x="0" y="1739412"/>
          <a:ext cx="312649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FAAAC47-4CA2-416A-8D34-5C3C5A66B87D}">
      <dsp:nvSpPr>
        <dsp:cNvPr id="0" name=""/>
        <dsp:cNvSpPr/>
      </dsp:nvSpPr>
      <dsp:spPr>
        <a:xfrm>
          <a:off x="0" y="1739412"/>
          <a:ext cx="3123440" cy="852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accent3">
                  <a:lumMod val="25000"/>
                </a:schemeClr>
              </a:solidFill>
              <a:latin typeface="Abadi" panose="020B0604020104020204" pitchFamily="34" charset="0"/>
            </a:rPr>
            <a:t>Predictive analysis results</a:t>
          </a:r>
          <a:endParaRPr lang="pt-BR" sz="1600" kern="1200" dirty="0"/>
        </a:p>
      </dsp:txBody>
      <dsp:txXfrm>
        <a:off x="0" y="1739412"/>
        <a:ext cx="3123440" cy="85218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dirty="0"/>
          </a:p>
        </p:txBody>
      </p:sp>
    </p:spTree>
    <p:extLst>
      <p:ext uri="{BB962C8B-B14F-4D97-AF65-F5344CB8AC3E}">
        <p14:creationId xmlns:p14="http://schemas.microsoft.com/office/powerpoint/2010/main" val="1184457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hyperlink" Target="https://github.com/rafagfe/cousera_ibm_data_science/blob/master/Module_2/jupyter-labs-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fagfe/cousera_ibm_data_science/blob/master/Jupyter-labs-eda-sql-coursera.ipynb" TargetMode="External"/><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hyperlink" Target="https://github.com/rafagfe/cousera_ibm_data_science/blob/master/Lab_jupyter_launch_site_loc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fagfe/cousera_ibm_data_science/blob/master/Interactive%20Dashboard%20with%20Ploty%20Dash.py" TargetMode="External"/><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hyperlink" Target="https://github.com/rafagfe/cousera_ibm_data_science/blob/master/SpaceX_Machine%20Learning%20Prediction_Part_5.ipynb" TargetMode="Externa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rafagfe/cousera_ibm_data_science/blob/master/Jupyter-labs-spacex-data-collection-api.ipynb" TargetMode="External"/><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rafagfe/cousera_ibm_data_science/blob/master/Jupyter-labs-webscraping.ipynb" TargetMode="External"/><Relationship Id="rId7" Type="http://schemas.openxmlformats.org/officeDocument/2006/relationships/image" Target="../media/image21.png"/><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github.com/rafagfe/cousera_ibm_data_science/blob/master/Labs-jupyter-spacex-Data%20wrangling.ipynb" TargetMode="External"/><Relationship Id="rId7" Type="http://schemas.openxmlformats.org/officeDocument/2006/relationships/image" Target="../media/image27.png"/><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Rafael Fernandes</a:t>
            </a:r>
          </a:p>
          <a:p>
            <a:r>
              <a:rPr lang="en-US" dirty="0">
                <a:solidFill>
                  <a:schemeClr val="bg2"/>
                </a:solidFill>
                <a:latin typeface="Abadi" panose="020B0604020104020204" pitchFamily="34" charset="0"/>
                <a:ea typeface="SF Pro" pitchFamily="2" charset="0"/>
                <a:cs typeface="SF Pro" pitchFamily="2" charset="0"/>
              </a:rPr>
              <a:t>05 May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5" name="Imagem 24" descr="Uma imagem contendo lápis&#10;&#10;Descrição gerada automaticamente">
            <a:extLst>
              <a:ext uri="{FF2B5EF4-FFF2-40B4-BE49-F238E27FC236}">
                <a16:creationId xmlns:a16="http://schemas.microsoft.com/office/drawing/2014/main" id="{BB704B17-B9C8-8B60-A74D-1FF37B7BE3DC}"/>
              </a:ext>
            </a:extLst>
          </p:cNvPr>
          <p:cNvPicPr>
            <a:picLocks noChangeAspect="1"/>
          </p:cNvPicPr>
          <p:nvPr/>
        </p:nvPicPr>
        <p:blipFill>
          <a:blip r:embed="rId3">
            <a:alphaModFix amt="5000"/>
          </a:blip>
          <a:stretch>
            <a:fillRect/>
          </a:stretch>
        </p:blipFill>
        <p:spPr>
          <a:xfrm>
            <a:off x="863282" y="985015"/>
            <a:ext cx="9483262" cy="5334335"/>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8028" y="1551100"/>
            <a:ext cx="3068460" cy="54904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Graphs Drawn</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Imagem 5">
            <a:extLst>
              <a:ext uri="{FF2B5EF4-FFF2-40B4-BE49-F238E27FC236}">
                <a16:creationId xmlns:a16="http://schemas.microsoft.com/office/drawing/2014/main" id="{745E34DC-99FE-7753-C5EB-B1C60D0028F9}"/>
              </a:ext>
            </a:extLst>
          </p:cNvPr>
          <p:cNvPicPr>
            <a:picLocks noChangeAspect="1"/>
          </p:cNvPicPr>
          <p:nvPr/>
        </p:nvPicPr>
        <p:blipFill>
          <a:blip r:embed="rId4"/>
          <a:stretch>
            <a:fillRect/>
          </a:stretch>
        </p:blipFill>
        <p:spPr>
          <a:xfrm>
            <a:off x="277010" y="2090894"/>
            <a:ext cx="3663492" cy="2048189"/>
          </a:xfrm>
          <a:prstGeom prst="rect">
            <a:avLst/>
          </a:prstGeom>
        </p:spPr>
      </p:pic>
      <p:pic>
        <p:nvPicPr>
          <p:cNvPr id="8" name="Imagem 7">
            <a:extLst>
              <a:ext uri="{FF2B5EF4-FFF2-40B4-BE49-F238E27FC236}">
                <a16:creationId xmlns:a16="http://schemas.microsoft.com/office/drawing/2014/main" id="{C65DBD9C-699B-6B4D-271D-BFE481424BB9}"/>
              </a:ext>
            </a:extLst>
          </p:cNvPr>
          <p:cNvPicPr>
            <a:picLocks noChangeAspect="1"/>
          </p:cNvPicPr>
          <p:nvPr/>
        </p:nvPicPr>
        <p:blipFill>
          <a:blip r:embed="rId5"/>
          <a:stretch>
            <a:fillRect/>
          </a:stretch>
        </p:blipFill>
        <p:spPr>
          <a:xfrm>
            <a:off x="321002" y="4336124"/>
            <a:ext cx="3619500" cy="1190625"/>
          </a:xfrm>
          <a:prstGeom prst="rect">
            <a:avLst/>
          </a:prstGeom>
        </p:spPr>
      </p:pic>
      <p:pic>
        <p:nvPicPr>
          <p:cNvPr id="10" name="Imagem 9">
            <a:extLst>
              <a:ext uri="{FF2B5EF4-FFF2-40B4-BE49-F238E27FC236}">
                <a16:creationId xmlns:a16="http://schemas.microsoft.com/office/drawing/2014/main" id="{F9403A58-7C0A-FECA-4781-72D3E5AAA1D6}"/>
              </a:ext>
            </a:extLst>
          </p:cNvPr>
          <p:cNvPicPr>
            <a:picLocks noChangeAspect="1"/>
          </p:cNvPicPr>
          <p:nvPr/>
        </p:nvPicPr>
        <p:blipFill>
          <a:blip r:embed="rId6"/>
          <a:stretch>
            <a:fillRect/>
          </a:stretch>
        </p:blipFill>
        <p:spPr>
          <a:xfrm>
            <a:off x="8636032" y="1537342"/>
            <a:ext cx="3197940" cy="2042383"/>
          </a:xfrm>
          <a:prstGeom prst="rect">
            <a:avLst/>
          </a:prstGeom>
        </p:spPr>
      </p:pic>
      <p:sp>
        <p:nvSpPr>
          <p:cNvPr id="11" name="Content Placeholder 4">
            <a:extLst>
              <a:ext uri="{FF2B5EF4-FFF2-40B4-BE49-F238E27FC236}">
                <a16:creationId xmlns:a16="http://schemas.microsoft.com/office/drawing/2014/main" id="{0BE4AEFA-9397-39F3-9E3A-52EA0DC328B1}"/>
              </a:ext>
            </a:extLst>
          </p:cNvPr>
          <p:cNvSpPr txBox="1">
            <a:spLocks/>
          </p:cNvSpPr>
          <p:nvPr/>
        </p:nvSpPr>
        <p:spPr>
          <a:xfrm>
            <a:off x="5345877" y="1523666"/>
            <a:ext cx="3068460"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Bar Graphs Drawn</a:t>
            </a:r>
          </a:p>
        </p:txBody>
      </p:sp>
      <p:pic>
        <p:nvPicPr>
          <p:cNvPr id="13" name="Imagem 12">
            <a:extLst>
              <a:ext uri="{FF2B5EF4-FFF2-40B4-BE49-F238E27FC236}">
                <a16:creationId xmlns:a16="http://schemas.microsoft.com/office/drawing/2014/main" id="{EE66E154-DF8D-6702-817E-6DE79930E204}"/>
              </a:ext>
            </a:extLst>
          </p:cNvPr>
          <p:cNvPicPr>
            <a:picLocks noChangeAspect="1"/>
          </p:cNvPicPr>
          <p:nvPr/>
        </p:nvPicPr>
        <p:blipFill>
          <a:blip r:embed="rId7"/>
          <a:stretch>
            <a:fillRect/>
          </a:stretch>
        </p:blipFill>
        <p:spPr>
          <a:xfrm>
            <a:off x="5501274" y="2100149"/>
            <a:ext cx="2932183" cy="1420905"/>
          </a:xfrm>
          <a:prstGeom prst="rect">
            <a:avLst/>
          </a:prstGeom>
        </p:spPr>
      </p:pic>
      <p:sp>
        <p:nvSpPr>
          <p:cNvPr id="14" name="Content Placeholder 4">
            <a:extLst>
              <a:ext uri="{FF2B5EF4-FFF2-40B4-BE49-F238E27FC236}">
                <a16:creationId xmlns:a16="http://schemas.microsoft.com/office/drawing/2014/main" id="{259219C2-BB84-2F18-440E-BD18258BFAF9}"/>
              </a:ext>
            </a:extLst>
          </p:cNvPr>
          <p:cNvSpPr txBox="1">
            <a:spLocks/>
          </p:cNvSpPr>
          <p:nvPr/>
        </p:nvSpPr>
        <p:spPr>
          <a:xfrm>
            <a:off x="5345877" y="4656911"/>
            <a:ext cx="3068460"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Lines Graphs Drawn</a:t>
            </a:r>
          </a:p>
        </p:txBody>
      </p:sp>
      <p:pic>
        <p:nvPicPr>
          <p:cNvPr id="16" name="Imagem 15">
            <a:extLst>
              <a:ext uri="{FF2B5EF4-FFF2-40B4-BE49-F238E27FC236}">
                <a16:creationId xmlns:a16="http://schemas.microsoft.com/office/drawing/2014/main" id="{7045D61F-0567-6395-23AE-306603F6A0EF}"/>
              </a:ext>
            </a:extLst>
          </p:cNvPr>
          <p:cNvPicPr>
            <a:picLocks noChangeAspect="1"/>
          </p:cNvPicPr>
          <p:nvPr/>
        </p:nvPicPr>
        <p:blipFill>
          <a:blip r:embed="rId8"/>
          <a:stretch>
            <a:fillRect/>
          </a:stretch>
        </p:blipFill>
        <p:spPr>
          <a:xfrm>
            <a:off x="8353428" y="3766966"/>
            <a:ext cx="2932183" cy="2328940"/>
          </a:xfrm>
          <a:prstGeom prst="rect">
            <a:avLst/>
          </a:prstGeom>
        </p:spPr>
      </p:pic>
      <p:sp>
        <p:nvSpPr>
          <p:cNvPr id="21" name="CaixaDeTexto 20">
            <a:hlinkClick r:id="rId9"/>
            <a:extLst>
              <a:ext uri="{FF2B5EF4-FFF2-40B4-BE49-F238E27FC236}">
                <a16:creationId xmlns:a16="http://schemas.microsoft.com/office/drawing/2014/main" id="{E3837510-EC8A-1044-7E3D-50B47C4533BA}"/>
              </a:ext>
            </a:extLst>
          </p:cNvPr>
          <p:cNvSpPr txBox="1"/>
          <p:nvPr/>
        </p:nvSpPr>
        <p:spPr>
          <a:xfrm>
            <a:off x="180870" y="5942626"/>
            <a:ext cx="2136280" cy="523220"/>
          </a:xfrm>
          <a:prstGeom prst="rect">
            <a:avLst/>
          </a:prstGeom>
          <a:noFill/>
        </p:spPr>
        <p:txBody>
          <a:bodyPr wrap="square" rtlCol="0">
            <a:spAutoFit/>
          </a:bodyPr>
          <a:lstStyle/>
          <a:p>
            <a:pPr algn="ctr"/>
            <a:r>
              <a:rPr lang="pt-BR" sz="2800" u="sng" dirty="0"/>
              <a:t>GitHub URL</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0B117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612949" y="1070092"/>
            <a:ext cx="3175279" cy="32375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171450" indent="-171450">
              <a:lnSpc>
                <a:spcPct val="90000"/>
              </a:lnSpc>
              <a:spcAft>
                <a:spcPts val="600"/>
              </a:spcAft>
              <a:buFont typeface="Arial" panose="020B0604020202020204" pitchFamily="34" charset="0"/>
              <a:buChar char="•"/>
            </a:pPr>
            <a:r>
              <a:rPr lang="en-US" sz="1000" dirty="0">
                <a:solidFill>
                  <a:schemeClr val="bg1"/>
                </a:solidFill>
              </a:rPr>
              <a:t>!pip install </a:t>
            </a:r>
            <a:r>
              <a:rPr lang="en-US" sz="1000" dirty="0" err="1">
                <a:solidFill>
                  <a:schemeClr val="bg1"/>
                </a:solidFill>
              </a:rPr>
              <a:t>sqlalchemy</a:t>
            </a:r>
            <a:r>
              <a:rPr lang="en-US" sz="1000" dirty="0">
                <a:solidFill>
                  <a:schemeClr val="bg1"/>
                </a:solidFill>
              </a:rPr>
              <a:t>==1.3.9</a:t>
            </a:r>
          </a:p>
          <a:p>
            <a:pPr marL="171450" indent="-171450">
              <a:lnSpc>
                <a:spcPct val="90000"/>
              </a:lnSpc>
              <a:spcAft>
                <a:spcPts val="600"/>
              </a:spcAft>
              <a:buFont typeface="Arial" panose="020B0604020202020204" pitchFamily="34" charset="0"/>
              <a:buChar char="•"/>
            </a:pPr>
            <a:r>
              <a:rPr lang="en-US" sz="1000" dirty="0">
                <a:solidFill>
                  <a:schemeClr val="bg1"/>
                </a:solidFill>
              </a:rPr>
              <a:t>!pip install </a:t>
            </a:r>
            <a:r>
              <a:rPr lang="en-US" sz="1000" dirty="0" err="1">
                <a:solidFill>
                  <a:schemeClr val="bg1"/>
                </a:solidFill>
              </a:rPr>
              <a:t>ibm_db_sa</a:t>
            </a:r>
            <a:endParaRPr lang="en-US" sz="1000" dirty="0">
              <a:solidFill>
                <a:schemeClr val="bg1"/>
              </a:solidFill>
            </a:endParaRPr>
          </a:p>
          <a:p>
            <a:pPr marL="171450" indent="-171450">
              <a:lnSpc>
                <a:spcPct val="90000"/>
              </a:lnSpc>
              <a:spcAft>
                <a:spcPts val="600"/>
              </a:spcAft>
              <a:buFont typeface="Arial" panose="020B0604020202020204" pitchFamily="34" charset="0"/>
              <a:buChar char="•"/>
            </a:pPr>
            <a:r>
              <a:rPr lang="en-US" sz="1000" dirty="0">
                <a:solidFill>
                  <a:schemeClr val="bg1"/>
                </a:solidFill>
              </a:rPr>
              <a:t>!pip install </a:t>
            </a:r>
            <a:r>
              <a:rPr lang="en-US" sz="1000" dirty="0" err="1">
                <a:solidFill>
                  <a:schemeClr val="bg1"/>
                </a:solidFill>
              </a:rPr>
              <a:t>ipython-sql</a:t>
            </a:r>
            <a:endParaRPr lang="en-US" sz="1000" dirty="0">
              <a:solidFill>
                <a:schemeClr val="bg1"/>
              </a:solidFill>
            </a:endParaRPr>
          </a:p>
          <a:p>
            <a:pPr marL="171450" indent="-171450">
              <a:lnSpc>
                <a:spcPct val="90000"/>
              </a:lnSpc>
              <a:spcAft>
                <a:spcPts val="600"/>
              </a:spcAft>
              <a:buFont typeface="Arial" panose="020B0604020202020204" pitchFamily="34" charset="0"/>
              <a:buChar char="•"/>
            </a:pPr>
            <a:endParaRPr lang="en-US" sz="1000" dirty="0">
              <a:solidFill>
                <a:schemeClr val="bg1"/>
              </a:solidFill>
            </a:endParaRPr>
          </a:p>
          <a:p>
            <a:pPr marL="171450" indent="-171450">
              <a:lnSpc>
                <a:spcPct val="90000"/>
              </a:lnSpc>
              <a:spcAft>
                <a:spcPts val="600"/>
              </a:spcAft>
              <a:buFont typeface="Arial" panose="020B0604020202020204" pitchFamily="34" charset="0"/>
              <a:buChar char="•"/>
            </a:pPr>
            <a:r>
              <a:rPr lang="en-US" sz="1000" dirty="0">
                <a:solidFill>
                  <a:schemeClr val="bg1"/>
                </a:solidFill>
              </a:rPr>
              <a:t>%</a:t>
            </a:r>
            <a:r>
              <a:rPr lang="en-US" sz="1000" dirty="0" err="1">
                <a:solidFill>
                  <a:schemeClr val="bg1"/>
                </a:solidFill>
              </a:rPr>
              <a:t>load_ext</a:t>
            </a:r>
            <a:r>
              <a:rPr lang="en-US" sz="1000" dirty="0">
                <a:solidFill>
                  <a:schemeClr val="bg1"/>
                </a:solidFill>
              </a:rPr>
              <a:t> </a:t>
            </a:r>
            <a:r>
              <a:rPr lang="en-US" sz="1000" dirty="0" err="1">
                <a:solidFill>
                  <a:schemeClr val="bg1"/>
                </a:solidFill>
              </a:rPr>
              <a:t>sql</a:t>
            </a:r>
            <a:endParaRPr lang="en-US" sz="1000" dirty="0">
              <a:solidFill>
                <a:schemeClr val="bg1"/>
              </a:solidFill>
            </a:endParaRPr>
          </a:p>
          <a:p>
            <a:pPr marL="171450" indent="-171450">
              <a:lnSpc>
                <a:spcPct val="90000"/>
              </a:lnSpc>
              <a:spcAft>
                <a:spcPts val="600"/>
              </a:spcAft>
              <a:buFont typeface="Arial" panose="020B0604020202020204" pitchFamily="34" charset="0"/>
              <a:buChar char="•"/>
            </a:pPr>
            <a:endParaRPr lang="en-US" sz="1000" dirty="0">
              <a:solidFill>
                <a:schemeClr val="bg1"/>
              </a:solidFill>
            </a:endParaRPr>
          </a:p>
          <a:p>
            <a:pPr marL="171450" indent="-171450">
              <a:lnSpc>
                <a:spcPct val="90000"/>
              </a:lnSpc>
              <a:spcAft>
                <a:spcPts val="600"/>
              </a:spcAft>
              <a:buFont typeface="Arial" panose="020B0604020202020204" pitchFamily="34" charset="0"/>
              <a:buChar char="•"/>
            </a:pPr>
            <a:r>
              <a:rPr lang="en-US" sz="1000" dirty="0">
                <a:solidFill>
                  <a:schemeClr val="bg1"/>
                </a:solidFill>
              </a:rPr>
              <a:t>%</a:t>
            </a:r>
            <a:r>
              <a:rPr lang="en-US" sz="1000" dirty="0" err="1">
                <a:solidFill>
                  <a:schemeClr val="bg1"/>
                </a:solidFill>
              </a:rPr>
              <a:t>sql</a:t>
            </a:r>
            <a:r>
              <a:rPr lang="en-US" sz="1000" dirty="0">
                <a:solidFill>
                  <a:schemeClr val="bg1"/>
                </a:solidFill>
              </a:rPr>
              <a:t> </a:t>
            </a:r>
            <a:r>
              <a:rPr lang="en-US" sz="1000" dirty="0" err="1">
                <a:solidFill>
                  <a:schemeClr val="bg1"/>
                </a:solidFill>
              </a:rPr>
              <a:t>ibm_db_sa</a:t>
            </a:r>
            <a:r>
              <a:rPr lang="en-US" sz="1000" dirty="0">
                <a:solidFill>
                  <a:schemeClr val="bg1"/>
                </a:solidFill>
              </a:rPr>
              <a:t>://</a:t>
            </a:r>
            <a:r>
              <a:rPr lang="en-US" sz="1000" dirty="0" err="1">
                <a:solidFill>
                  <a:schemeClr val="bg1"/>
                </a:solidFill>
              </a:rPr>
              <a:t>my-username:my-password@my-hostname:my-port</a:t>
            </a:r>
            <a:r>
              <a:rPr lang="en-US" sz="1000" dirty="0">
                <a:solidFill>
                  <a:schemeClr val="bg1"/>
                </a:solidFill>
              </a:rPr>
              <a:t>/my-</a:t>
            </a:r>
            <a:r>
              <a:rPr lang="en-US" sz="1000" dirty="0" err="1">
                <a:solidFill>
                  <a:schemeClr val="bg1"/>
                </a:solidFill>
              </a:rPr>
              <a:t>db</a:t>
            </a:r>
            <a:r>
              <a:rPr lang="en-US" sz="1000" dirty="0">
                <a:solidFill>
                  <a:schemeClr val="bg1"/>
                </a:solidFill>
              </a:rPr>
              <a:t>-name</a:t>
            </a:r>
          </a:p>
          <a:p>
            <a:pPr marL="171450" indent="-171450">
              <a:lnSpc>
                <a:spcPct val="90000"/>
              </a:lnSpc>
              <a:spcAft>
                <a:spcPts val="600"/>
              </a:spcAft>
              <a:buFont typeface="Arial" panose="020B0604020202020204" pitchFamily="34" charset="0"/>
              <a:buChar char="•"/>
            </a:pPr>
            <a:r>
              <a:rPr lang="en-US" sz="1000" dirty="0">
                <a:solidFill>
                  <a:schemeClr val="bg1"/>
                </a:solidFill>
              </a:rPr>
              <a:t>            </a:t>
            </a:r>
          </a:p>
          <a:p>
            <a:pPr marL="171450" indent="-171450">
              <a:lnSpc>
                <a:spcPct val="90000"/>
              </a:lnSpc>
              <a:spcAft>
                <a:spcPts val="600"/>
              </a:spcAft>
              <a:buFont typeface="Arial" panose="020B0604020202020204" pitchFamily="34" charset="0"/>
              <a:buChar char="•"/>
            </a:pPr>
            <a:r>
              <a:rPr lang="en-US" sz="1000" dirty="0">
                <a:solidFill>
                  <a:schemeClr val="bg1"/>
                </a:solidFill>
              </a:rPr>
              <a:t>%</a:t>
            </a:r>
            <a:r>
              <a:rPr lang="en-US" sz="1000" dirty="0" err="1">
                <a:solidFill>
                  <a:schemeClr val="bg1"/>
                </a:solidFill>
              </a:rPr>
              <a:t>sql</a:t>
            </a:r>
            <a:r>
              <a:rPr lang="en-US" sz="1000" dirty="0">
                <a:solidFill>
                  <a:schemeClr val="bg1"/>
                </a:solidFill>
              </a:rPr>
              <a:t> SELECT DISTINCT LAUNCH_SITE FROM SPACEXTBL</a:t>
            </a:r>
          </a:p>
        </p:txBody>
      </p:sp>
      <p:pic>
        <p:nvPicPr>
          <p:cNvPr id="11" name="Imagem 10" descr="Padrão do plano de fundo&#10;&#10;Descrição gerada automaticamente">
            <a:extLst>
              <a:ext uri="{FF2B5EF4-FFF2-40B4-BE49-F238E27FC236}">
                <a16:creationId xmlns:a16="http://schemas.microsoft.com/office/drawing/2014/main" id="{965E9853-1F7B-AD64-E5F1-5D24C4E012D5}"/>
              </a:ext>
            </a:extLst>
          </p:cNvPr>
          <p:cNvPicPr>
            <a:picLocks noChangeAspect="1"/>
          </p:cNvPicPr>
          <p:nvPr/>
        </p:nvPicPr>
        <p:blipFill rotWithShape="1">
          <a:blip r:embed="rId2"/>
          <a:srcRect t="96" r="-1" b="874"/>
          <a:stretch/>
        </p:blipFill>
        <p:spPr>
          <a:xfrm>
            <a:off x="4044603" y="448056"/>
            <a:ext cx="7680450" cy="3802932"/>
          </a:xfrm>
          <a:prstGeom prst="rect">
            <a:avLst/>
          </a:prstGeom>
        </p:spPr>
      </p:pic>
      <p:sp>
        <p:nvSpPr>
          <p:cNvPr id="18" name="Rectangle 17">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4" name="Rectangle 1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16552"/>
            <a:ext cx="7688475" cy="198424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tângulo: Cantos Arredondados 28">
            <a:extLst>
              <a:ext uri="{FF2B5EF4-FFF2-40B4-BE49-F238E27FC236}">
                <a16:creationId xmlns:a16="http://schemas.microsoft.com/office/drawing/2014/main" id="{F6E13341-212A-AF3B-8C68-960818800BAA}"/>
              </a:ext>
            </a:extLst>
          </p:cNvPr>
          <p:cNvSpPr/>
          <p:nvPr/>
        </p:nvSpPr>
        <p:spPr>
          <a:xfrm>
            <a:off x="612949" y="4642338"/>
            <a:ext cx="2987069" cy="1564310"/>
          </a:xfrm>
          <a:prstGeom prst="roundRect">
            <a:avLst/>
          </a:prstGeom>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2500"/>
          </a:bodyPr>
          <a:lstStyle/>
          <a:p>
            <a:pPr>
              <a:lnSpc>
                <a:spcPct val="90000"/>
              </a:lnSpc>
              <a:spcAft>
                <a:spcPts val="600"/>
              </a:spcAft>
            </a:pPr>
            <a:r>
              <a:rPr lang="en-US" sz="1400" dirty="0">
                <a:solidFill>
                  <a:schemeClr val="bg1"/>
                </a:solidFill>
              </a:rPr>
              <a:t>The skills necessary to be a good data scientist include being able to retrieve and work with data, and to do that you need to be well versed in SQL, the standard language for communicating with database systems.</a:t>
            </a:r>
          </a:p>
          <a:p>
            <a:pPr>
              <a:lnSpc>
                <a:spcPct val="90000"/>
              </a:lnSpc>
              <a:spcAft>
                <a:spcPts val="600"/>
              </a:spcAft>
            </a:pPr>
            <a:r>
              <a:rPr lang="en-US" sz="1050" dirty="0">
                <a:solidFill>
                  <a:schemeClr val="bg1"/>
                </a:solidFill>
              </a:rPr>
              <a:t>Source: Coursera Site</a:t>
            </a:r>
          </a:p>
        </p:txBody>
      </p:sp>
      <p:sp>
        <p:nvSpPr>
          <p:cNvPr id="12" name="CaixaDeTexto 11">
            <a:extLst>
              <a:ext uri="{FF2B5EF4-FFF2-40B4-BE49-F238E27FC236}">
                <a16:creationId xmlns:a16="http://schemas.microsoft.com/office/drawing/2014/main" id="{DEDD6689-BA0E-3F85-D8AC-89B3A9746D2F}"/>
              </a:ext>
            </a:extLst>
          </p:cNvPr>
          <p:cNvSpPr txBox="1"/>
          <p:nvPr/>
        </p:nvSpPr>
        <p:spPr>
          <a:xfrm>
            <a:off x="4052628" y="4396456"/>
            <a:ext cx="7680450" cy="2092881"/>
          </a:xfrm>
          <a:prstGeom prst="rect">
            <a:avLst/>
          </a:prstGeom>
          <a:noFill/>
        </p:spPr>
        <p:txBody>
          <a:bodyPr wrap="square" rtlCol="0">
            <a:spAutoFit/>
          </a:bodyPr>
          <a:lstStyle/>
          <a:p>
            <a:pPr>
              <a:lnSpc>
                <a:spcPct val="90000"/>
              </a:lnSpc>
              <a:spcAft>
                <a:spcPts val="600"/>
              </a:spcAft>
            </a:pPr>
            <a:r>
              <a:rPr lang="en-US" sz="1000" b="1" i="1" dirty="0">
                <a:solidFill>
                  <a:schemeClr val="tx1"/>
                </a:solidFill>
                <a:effectLst/>
                <a:latin typeface="ibm-plex-sans"/>
              </a:rPr>
              <a:t>Display the names of the unique launch sites in the space mission</a:t>
            </a:r>
          </a:p>
          <a:p>
            <a:pPr>
              <a:lnSpc>
                <a:spcPct val="90000"/>
              </a:lnSpc>
              <a:spcAft>
                <a:spcPts val="600"/>
              </a:spcAft>
            </a:pPr>
            <a:r>
              <a:rPr lang="en-US" sz="1000" b="1" i="1" dirty="0">
                <a:solidFill>
                  <a:schemeClr val="tx1"/>
                </a:solidFill>
                <a:effectLst/>
                <a:latin typeface="ibm-plex-sans"/>
              </a:rPr>
              <a:t>Display 5 records where launch sites begin with the string 'CCA'</a:t>
            </a:r>
          </a:p>
          <a:p>
            <a:pPr>
              <a:lnSpc>
                <a:spcPct val="90000"/>
              </a:lnSpc>
              <a:spcAft>
                <a:spcPts val="600"/>
              </a:spcAft>
            </a:pPr>
            <a:r>
              <a:rPr lang="en-US" sz="1000" b="1" i="1" dirty="0">
                <a:solidFill>
                  <a:schemeClr val="tx1"/>
                </a:solidFill>
                <a:effectLst/>
                <a:latin typeface="ibm-plex-sans"/>
              </a:rPr>
              <a:t>Display the total payload mass carried by boosters launched by NASA (CRS)</a:t>
            </a:r>
          </a:p>
          <a:p>
            <a:pPr>
              <a:lnSpc>
                <a:spcPct val="90000"/>
              </a:lnSpc>
              <a:spcAft>
                <a:spcPts val="600"/>
              </a:spcAft>
            </a:pPr>
            <a:r>
              <a:rPr lang="en-US" sz="1000" b="1" i="1" dirty="0">
                <a:solidFill>
                  <a:schemeClr val="tx1"/>
                </a:solidFill>
                <a:effectLst/>
                <a:latin typeface="ibm-plex-sans"/>
              </a:rPr>
              <a:t>Display average payload mass carried by booster version F9 v1.1</a:t>
            </a:r>
          </a:p>
          <a:p>
            <a:pPr>
              <a:lnSpc>
                <a:spcPct val="90000"/>
              </a:lnSpc>
              <a:spcAft>
                <a:spcPts val="600"/>
              </a:spcAft>
            </a:pPr>
            <a:r>
              <a:rPr lang="en-US" sz="1000" b="1" i="1" dirty="0">
                <a:solidFill>
                  <a:schemeClr val="tx1"/>
                </a:solidFill>
                <a:effectLst/>
                <a:latin typeface="ibm-plex-sans"/>
              </a:rPr>
              <a:t>List the date when the first successful landing outcome in ground pad was </a:t>
            </a:r>
            <a:r>
              <a:rPr lang="en-US" sz="1000" b="1" i="1" dirty="0" err="1">
                <a:solidFill>
                  <a:schemeClr val="tx1"/>
                </a:solidFill>
                <a:effectLst/>
                <a:latin typeface="ibm-plex-sans"/>
              </a:rPr>
              <a:t>acheived</a:t>
            </a:r>
            <a:r>
              <a:rPr lang="en-US" sz="1000" b="1" i="1" dirty="0">
                <a:solidFill>
                  <a:schemeClr val="tx1"/>
                </a:solidFill>
                <a:effectLst/>
                <a:latin typeface="ibm-plex-sans"/>
              </a:rPr>
              <a:t>.</a:t>
            </a:r>
          </a:p>
          <a:p>
            <a:pPr>
              <a:lnSpc>
                <a:spcPct val="90000"/>
              </a:lnSpc>
              <a:spcAft>
                <a:spcPts val="600"/>
              </a:spcAft>
            </a:pPr>
            <a:r>
              <a:rPr lang="en-US" sz="1000" b="1" i="1" dirty="0">
                <a:solidFill>
                  <a:schemeClr val="tx1"/>
                </a:solidFill>
                <a:effectLst/>
                <a:latin typeface="ibm-plex-sans"/>
              </a:rPr>
              <a:t>List the names of the boosters which have success in drone ship and have payload mass greater than 4000 but less than 6000</a:t>
            </a:r>
          </a:p>
          <a:p>
            <a:pPr>
              <a:lnSpc>
                <a:spcPct val="90000"/>
              </a:lnSpc>
              <a:spcAft>
                <a:spcPts val="600"/>
              </a:spcAft>
            </a:pPr>
            <a:r>
              <a:rPr lang="en-US" sz="1000" b="1" i="1" dirty="0">
                <a:solidFill>
                  <a:schemeClr val="tx1"/>
                </a:solidFill>
                <a:effectLst/>
                <a:latin typeface="ibm-plex-sans"/>
              </a:rPr>
              <a:t>List the total number of successful and failure mission outcomes</a:t>
            </a:r>
          </a:p>
          <a:p>
            <a:pPr>
              <a:lnSpc>
                <a:spcPct val="90000"/>
              </a:lnSpc>
              <a:spcAft>
                <a:spcPts val="600"/>
              </a:spcAft>
            </a:pPr>
            <a:r>
              <a:rPr lang="en-US" sz="1000" b="1" i="1" dirty="0">
                <a:solidFill>
                  <a:schemeClr val="tx1"/>
                </a:solidFill>
                <a:effectLst/>
                <a:latin typeface="ibm-plex-sans"/>
              </a:rPr>
              <a:t>List the failed </a:t>
            </a:r>
            <a:r>
              <a:rPr lang="en-US" sz="1000" b="1" i="1" dirty="0" err="1">
                <a:solidFill>
                  <a:schemeClr val="tx1"/>
                </a:solidFill>
                <a:effectLst/>
                <a:latin typeface="ibm-plex-sans"/>
              </a:rPr>
              <a:t>landing_outcomes</a:t>
            </a:r>
            <a:r>
              <a:rPr lang="en-US" sz="1000" b="1" i="1" dirty="0">
                <a:solidFill>
                  <a:schemeClr val="tx1"/>
                </a:solidFill>
                <a:effectLst/>
                <a:latin typeface="ibm-plex-sans"/>
              </a:rPr>
              <a:t> in drone ship, their booster versions, and launch site names for in year 2015</a:t>
            </a:r>
          </a:p>
          <a:p>
            <a:pPr>
              <a:lnSpc>
                <a:spcPct val="90000"/>
              </a:lnSpc>
              <a:spcAft>
                <a:spcPts val="600"/>
              </a:spcAft>
            </a:pPr>
            <a:r>
              <a:rPr lang="en-US" sz="1000" b="1" i="1" dirty="0">
                <a:solidFill>
                  <a:schemeClr val="tx1"/>
                </a:solidFill>
                <a:effectLst/>
                <a:latin typeface="ibm-plex-sans"/>
              </a:rPr>
              <a:t>Rank the count of landing outcomes (such as Failure (drone ship) or Success (ground pad)) between the date 2010-06-04 and 2017-03-20, in descending order</a:t>
            </a:r>
          </a:p>
        </p:txBody>
      </p:sp>
      <p:sp>
        <p:nvSpPr>
          <p:cNvPr id="30" name="CaixaDeTexto 29">
            <a:hlinkClick r:id="rId3"/>
            <a:extLst>
              <a:ext uri="{FF2B5EF4-FFF2-40B4-BE49-F238E27FC236}">
                <a16:creationId xmlns:a16="http://schemas.microsoft.com/office/drawing/2014/main" id="{F0D18E61-E4E2-EA6D-88EF-680946D45A39}"/>
              </a:ext>
            </a:extLst>
          </p:cNvPr>
          <p:cNvSpPr txBox="1"/>
          <p:nvPr/>
        </p:nvSpPr>
        <p:spPr>
          <a:xfrm>
            <a:off x="445389" y="407095"/>
            <a:ext cx="2136280" cy="523220"/>
          </a:xfrm>
          <a:prstGeom prst="rect">
            <a:avLst/>
          </a:prstGeom>
          <a:noFill/>
        </p:spPr>
        <p:txBody>
          <a:bodyPr wrap="square" rtlCol="0">
            <a:spAutoFit/>
          </a:bodyPr>
          <a:lstStyle/>
          <a:p>
            <a:pPr algn="ctr"/>
            <a:r>
              <a:rPr lang="pt-BR" sz="2800" u="sng" dirty="0">
                <a:solidFill>
                  <a:schemeClr val="bg1"/>
                </a:solidFill>
              </a:rPr>
              <a:t>GitHub URL</a:t>
            </a:r>
          </a:p>
        </p:txBody>
      </p:sp>
    </p:spTree>
    <p:extLst>
      <p:ext uri="{BB962C8B-B14F-4D97-AF65-F5344CB8AC3E}">
        <p14:creationId xmlns:p14="http://schemas.microsoft.com/office/powerpoint/2010/main" val="2614248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Imagem 8" descr="Uma imagem contendo copo&#10;&#10;Descrição gerada automaticamente">
            <a:extLst>
              <a:ext uri="{FF2B5EF4-FFF2-40B4-BE49-F238E27FC236}">
                <a16:creationId xmlns:a16="http://schemas.microsoft.com/office/drawing/2014/main" id="{88F56EAA-7FC3-1F28-DA13-203C75971C53}"/>
              </a:ext>
            </a:extLst>
          </p:cNvPr>
          <p:cNvPicPr>
            <a:picLocks noChangeAspect="1"/>
          </p:cNvPicPr>
          <p:nvPr/>
        </p:nvPicPr>
        <p:blipFill>
          <a:blip r:embed="rId3">
            <a:alphaModFix amt="20000"/>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aixaDeTexto 5">
            <a:hlinkClick r:id="rId4"/>
            <a:extLst>
              <a:ext uri="{FF2B5EF4-FFF2-40B4-BE49-F238E27FC236}">
                <a16:creationId xmlns:a16="http://schemas.microsoft.com/office/drawing/2014/main" id="{9C07D489-80A8-F1BA-1063-A23D81B3161F}"/>
              </a:ext>
            </a:extLst>
          </p:cNvPr>
          <p:cNvSpPr txBox="1"/>
          <p:nvPr/>
        </p:nvSpPr>
        <p:spPr>
          <a:xfrm>
            <a:off x="9321692" y="359978"/>
            <a:ext cx="2136280" cy="523220"/>
          </a:xfrm>
          <a:prstGeom prst="rect">
            <a:avLst/>
          </a:prstGeom>
          <a:noFill/>
        </p:spPr>
        <p:txBody>
          <a:bodyPr wrap="square" rtlCol="0">
            <a:spAutoFit/>
          </a:bodyPr>
          <a:lstStyle/>
          <a:p>
            <a:pPr algn="ctr"/>
            <a:r>
              <a:rPr lang="pt-BR" sz="2800" u="sng" dirty="0"/>
              <a:t>GitHub URL</a:t>
            </a:r>
          </a:p>
        </p:txBody>
      </p:sp>
      <p:graphicFrame>
        <p:nvGraphicFramePr>
          <p:cNvPr id="11" name="Tabela 11">
            <a:extLst>
              <a:ext uri="{FF2B5EF4-FFF2-40B4-BE49-F238E27FC236}">
                <a16:creationId xmlns:a16="http://schemas.microsoft.com/office/drawing/2014/main" id="{AD67E2FC-3B20-17F9-9A13-0599B7B29E3D}"/>
              </a:ext>
            </a:extLst>
          </p:cNvPr>
          <p:cNvGraphicFramePr>
            <a:graphicFrameLocks noGrp="1"/>
          </p:cNvGraphicFramePr>
          <p:nvPr>
            <p:extLst>
              <p:ext uri="{D42A27DB-BD31-4B8C-83A1-F6EECF244321}">
                <p14:modId xmlns:p14="http://schemas.microsoft.com/office/powerpoint/2010/main" val="746071165"/>
              </p:ext>
            </p:extLst>
          </p:nvPr>
        </p:nvGraphicFramePr>
        <p:xfrm>
          <a:off x="1389463" y="1421848"/>
          <a:ext cx="9413074" cy="5150180"/>
        </p:xfrm>
        <a:graphic>
          <a:graphicData uri="http://schemas.openxmlformats.org/drawingml/2006/table">
            <a:tbl>
              <a:tblPr firstRow="1" bandRow="1">
                <a:tableStyleId>{5C22544A-7EE6-4342-B048-85BDC9FD1C3A}</a:tableStyleId>
              </a:tblPr>
              <a:tblGrid>
                <a:gridCol w="2363279">
                  <a:extLst>
                    <a:ext uri="{9D8B030D-6E8A-4147-A177-3AD203B41FA5}">
                      <a16:colId xmlns:a16="http://schemas.microsoft.com/office/drawing/2014/main" val="2627391149"/>
                    </a:ext>
                  </a:extLst>
                </a:gridCol>
                <a:gridCol w="3723548">
                  <a:extLst>
                    <a:ext uri="{9D8B030D-6E8A-4147-A177-3AD203B41FA5}">
                      <a16:colId xmlns:a16="http://schemas.microsoft.com/office/drawing/2014/main" val="941740613"/>
                    </a:ext>
                  </a:extLst>
                </a:gridCol>
                <a:gridCol w="3326247">
                  <a:extLst>
                    <a:ext uri="{9D8B030D-6E8A-4147-A177-3AD203B41FA5}">
                      <a16:colId xmlns:a16="http://schemas.microsoft.com/office/drawing/2014/main" val="1019199249"/>
                    </a:ext>
                  </a:extLst>
                </a:gridCol>
              </a:tblGrid>
              <a:tr h="464585">
                <a:tc>
                  <a:txBody>
                    <a:bodyPr/>
                    <a:lstStyle/>
                    <a:p>
                      <a:pPr algn="ctr"/>
                      <a:r>
                        <a:rPr lang="pt-BR" dirty="0" err="1"/>
                        <a:t>Objects</a:t>
                      </a:r>
                      <a:r>
                        <a:rPr lang="pt-BR" dirty="0"/>
                        <a:t> Maps</a:t>
                      </a:r>
                    </a:p>
                  </a:txBody>
                  <a:tcPr/>
                </a:tc>
                <a:tc>
                  <a:txBody>
                    <a:bodyPr/>
                    <a:lstStyle/>
                    <a:p>
                      <a:pPr algn="ctr"/>
                      <a:r>
                        <a:rPr lang="pt-BR" dirty="0" err="1"/>
                        <a:t>Code</a:t>
                      </a:r>
                      <a:endParaRPr lang="pt-BR" dirty="0"/>
                    </a:p>
                  </a:txBody>
                  <a:tcPr/>
                </a:tc>
                <a:tc>
                  <a:txBody>
                    <a:bodyPr/>
                    <a:lstStyle/>
                    <a:p>
                      <a:pPr algn="ctr"/>
                      <a:r>
                        <a:rPr lang="pt-BR" dirty="0" err="1"/>
                        <a:t>Outcome</a:t>
                      </a:r>
                      <a:endParaRPr lang="pt-BR" dirty="0"/>
                    </a:p>
                  </a:txBody>
                  <a:tcPr/>
                </a:tc>
                <a:extLst>
                  <a:ext uri="{0D108BD9-81ED-4DB2-BD59-A6C34878D82A}">
                    <a16:rowId xmlns:a16="http://schemas.microsoft.com/office/drawing/2014/main" val="2132052729"/>
                  </a:ext>
                </a:extLst>
              </a:tr>
              <a:tr h="1196711">
                <a:tc>
                  <a:txBody>
                    <a:bodyPr/>
                    <a:lstStyle/>
                    <a:p>
                      <a:r>
                        <a:rPr lang="pt-BR" sz="1400" dirty="0" err="1"/>
                        <a:t>Libraries</a:t>
                      </a:r>
                      <a:r>
                        <a:rPr lang="pt-BR" sz="1400" dirty="0"/>
                        <a:t> Dash </a:t>
                      </a:r>
                      <a:r>
                        <a:rPr lang="pt-BR" sz="1400" dirty="0" err="1"/>
                        <a:t>Construction</a:t>
                      </a:r>
                      <a:endParaRPr lang="pt-BR" sz="1400" dirty="0"/>
                    </a:p>
                  </a:txBody>
                  <a:tcPr/>
                </a:tc>
                <a:tc>
                  <a:txBody>
                    <a:bodyPr/>
                    <a:lstStyle/>
                    <a:p>
                      <a:r>
                        <a:rPr lang="pt-BR" sz="1600" dirty="0" err="1"/>
                        <a:t>import</a:t>
                      </a:r>
                      <a:r>
                        <a:rPr lang="pt-BR" sz="1600" dirty="0"/>
                        <a:t> </a:t>
                      </a:r>
                      <a:r>
                        <a:rPr lang="pt-BR" sz="1600" dirty="0" err="1"/>
                        <a:t>folium</a:t>
                      </a:r>
                      <a:endParaRPr lang="pt-BR" sz="1600" dirty="0"/>
                    </a:p>
                    <a:p>
                      <a:r>
                        <a:rPr lang="pt-BR" sz="1600" dirty="0" err="1"/>
                        <a:t>from</a:t>
                      </a:r>
                      <a:r>
                        <a:rPr lang="pt-BR" sz="1600" dirty="0"/>
                        <a:t> </a:t>
                      </a:r>
                      <a:r>
                        <a:rPr lang="pt-BR" sz="1600" dirty="0" err="1"/>
                        <a:t>folium.plugins</a:t>
                      </a:r>
                      <a:r>
                        <a:rPr lang="pt-BR" sz="1600" dirty="0"/>
                        <a:t> </a:t>
                      </a:r>
                      <a:r>
                        <a:rPr lang="pt-BR" sz="1600" dirty="0" err="1"/>
                        <a:t>import</a:t>
                      </a:r>
                      <a:r>
                        <a:rPr lang="pt-BR" sz="1600" dirty="0"/>
                        <a:t> </a:t>
                      </a:r>
                      <a:r>
                        <a:rPr lang="pt-BR" sz="1600" dirty="0" err="1"/>
                        <a:t>MarkerCluster</a:t>
                      </a:r>
                      <a:r>
                        <a:rPr lang="pt-BR" sz="1600" dirty="0"/>
                        <a:t>, </a:t>
                      </a:r>
                      <a:r>
                        <a:rPr lang="pt-BR" sz="1600" dirty="0" err="1"/>
                        <a:t>MousePosition</a:t>
                      </a:r>
                      <a:endParaRPr lang="pt-BR" sz="1600" dirty="0"/>
                    </a:p>
                    <a:p>
                      <a:r>
                        <a:rPr lang="pt-BR" sz="1600" dirty="0" err="1"/>
                        <a:t>from</a:t>
                      </a:r>
                      <a:r>
                        <a:rPr lang="pt-BR" sz="1600" dirty="0"/>
                        <a:t> </a:t>
                      </a:r>
                      <a:r>
                        <a:rPr lang="pt-BR" sz="1600" dirty="0" err="1"/>
                        <a:t>folium.features</a:t>
                      </a:r>
                      <a:r>
                        <a:rPr lang="pt-BR" sz="1600" dirty="0"/>
                        <a:t> </a:t>
                      </a:r>
                      <a:r>
                        <a:rPr lang="pt-BR" sz="1600" dirty="0" err="1"/>
                        <a:t>import</a:t>
                      </a:r>
                      <a:r>
                        <a:rPr lang="pt-BR" sz="1600" dirty="0"/>
                        <a:t> </a:t>
                      </a:r>
                      <a:r>
                        <a:rPr lang="pt-BR" sz="1600" dirty="0" err="1"/>
                        <a:t>DivIcon</a:t>
                      </a:r>
                      <a:endParaRPr lang="pt-BR" sz="1600" dirty="0"/>
                    </a:p>
                  </a:txBody>
                  <a:tcPr/>
                </a:tc>
                <a:tc>
                  <a:txBody>
                    <a:bodyPr/>
                    <a:lstStyle/>
                    <a:p>
                      <a:r>
                        <a:rPr lang="en-US" sz="1600" dirty="0"/>
                        <a:t>Use to be performing more interactive visual analytics of way easy. It’s possible to shown coordinates and added a Circle Marker around items.</a:t>
                      </a:r>
                      <a:endParaRPr lang="pt-BR" sz="1600" dirty="0"/>
                    </a:p>
                  </a:txBody>
                  <a:tcPr/>
                </a:tc>
                <a:extLst>
                  <a:ext uri="{0D108BD9-81ED-4DB2-BD59-A6C34878D82A}">
                    <a16:rowId xmlns:a16="http://schemas.microsoft.com/office/drawing/2014/main" val="3450147220"/>
                  </a:ext>
                </a:extLst>
              </a:tr>
              <a:tr h="464585">
                <a:tc>
                  <a:txBody>
                    <a:bodyPr/>
                    <a:lstStyle/>
                    <a:p>
                      <a:r>
                        <a:rPr lang="pt-BR" sz="1600" dirty="0"/>
                        <a:t>Map </a:t>
                      </a:r>
                      <a:r>
                        <a:rPr lang="pt-BR" sz="1600" dirty="0" err="1"/>
                        <a:t>Marker</a:t>
                      </a:r>
                      <a:endParaRPr lang="pt-BR" sz="1600" dirty="0"/>
                    </a:p>
                  </a:txBody>
                  <a:tcPr/>
                </a:tc>
                <a:tc>
                  <a:txBody>
                    <a:bodyPr/>
                    <a:lstStyle/>
                    <a:p>
                      <a:r>
                        <a:rPr lang="pt-BR" sz="1600" dirty="0" err="1"/>
                        <a:t>Folium.Marker</a:t>
                      </a:r>
                      <a:endParaRPr lang="pt-BR" sz="1600" dirty="0"/>
                    </a:p>
                  </a:txBody>
                  <a:tcPr/>
                </a:tc>
                <a:tc>
                  <a:txBody>
                    <a:bodyPr/>
                    <a:lstStyle/>
                    <a:p>
                      <a:r>
                        <a:rPr lang="pt-BR" sz="1600" dirty="0"/>
                        <a:t>Map </a:t>
                      </a:r>
                      <a:r>
                        <a:rPr lang="pt-BR" sz="1600" dirty="0" err="1"/>
                        <a:t>object</a:t>
                      </a:r>
                      <a:r>
                        <a:rPr lang="pt-BR" sz="1600" dirty="0"/>
                        <a:t> </a:t>
                      </a:r>
                      <a:r>
                        <a:rPr lang="pt-BR" sz="1600" dirty="0" err="1"/>
                        <a:t>to</a:t>
                      </a:r>
                      <a:r>
                        <a:rPr lang="pt-BR" sz="1600" dirty="0"/>
                        <a:t> make a </a:t>
                      </a:r>
                      <a:r>
                        <a:rPr lang="pt-BR" sz="1600" dirty="0" err="1"/>
                        <a:t>mark</a:t>
                      </a:r>
                      <a:r>
                        <a:rPr lang="pt-BR" sz="1600" dirty="0"/>
                        <a:t> </a:t>
                      </a:r>
                      <a:r>
                        <a:rPr lang="pt-BR" sz="1600" dirty="0" err="1"/>
                        <a:t>on</a:t>
                      </a:r>
                      <a:r>
                        <a:rPr lang="pt-BR" sz="1600" dirty="0"/>
                        <a:t> </a:t>
                      </a:r>
                      <a:r>
                        <a:rPr lang="pt-BR" sz="1600" dirty="0" err="1"/>
                        <a:t>map</a:t>
                      </a:r>
                      <a:endParaRPr lang="pt-BR" sz="1600" dirty="0"/>
                    </a:p>
                  </a:txBody>
                  <a:tcPr/>
                </a:tc>
                <a:extLst>
                  <a:ext uri="{0D108BD9-81ED-4DB2-BD59-A6C34878D82A}">
                    <a16:rowId xmlns:a16="http://schemas.microsoft.com/office/drawing/2014/main" val="882102768"/>
                  </a:ext>
                </a:extLst>
              </a:tr>
              <a:tr h="464585">
                <a:tc>
                  <a:txBody>
                    <a:bodyPr/>
                    <a:lstStyle/>
                    <a:p>
                      <a:r>
                        <a:rPr lang="pt-BR" sz="1600" dirty="0" err="1"/>
                        <a:t>DivIcon</a:t>
                      </a:r>
                      <a:endParaRPr lang="pt-BR" sz="1600" dirty="0"/>
                    </a:p>
                  </a:txBody>
                  <a:tcPr/>
                </a:tc>
                <a:tc>
                  <a:txBody>
                    <a:bodyPr/>
                    <a:lstStyle/>
                    <a:p>
                      <a:r>
                        <a:rPr lang="pt-BR" sz="1600" dirty="0" err="1"/>
                        <a:t>Folium.Icon</a:t>
                      </a:r>
                      <a:endParaRPr lang="pt-BR" sz="1600" dirty="0"/>
                    </a:p>
                  </a:txBody>
                  <a:tcPr/>
                </a:tc>
                <a:tc>
                  <a:txBody>
                    <a:bodyPr/>
                    <a:lstStyle/>
                    <a:p>
                      <a:r>
                        <a:rPr lang="pt-BR" sz="1600" dirty="0" err="1"/>
                        <a:t>Create</a:t>
                      </a:r>
                      <a:r>
                        <a:rPr lang="pt-BR" sz="1600" dirty="0"/>
                        <a:t> </a:t>
                      </a:r>
                      <a:r>
                        <a:rPr lang="pt-BR" sz="1600" dirty="0" err="1"/>
                        <a:t>an</a:t>
                      </a:r>
                      <a:r>
                        <a:rPr lang="pt-BR" sz="1600" dirty="0"/>
                        <a:t> </a:t>
                      </a:r>
                      <a:r>
                        <a:rPr lang="pt-BR" sz="1600" dirty="0" err="1"/>
                        <a:t>icon</a:t>
                      </a:r>
                      <a:r>
                        <a:rPr lang="pt-BR" sz="1600" dirty="0"/>
                        <a:t> </a:t>
                      </a:r>
                      <a:r>
                        <a:rPr lang="pt-BR" sz="1600" dirty="0" err="1"/>
                        <a:t>on</a:t>
                      </a:r>
                      <a:r>
                        <a:rPr lang="pt-BR" sz="1600" dirty="0"/>
                        <a:t> </a:t>
                      </a:r>
                      <a:r>
                        <a:rPr lang="pt-BR" sz="1600" dirty="0" err="1"/>
                        <a:t>map</a:t>
                      </a:r>
                      <a:endParaRPr lang="pt-BR" sz="1600" dirty="0"/>
                    </a:p>
                  </a:txBody>
                  <a:tcPr/>
                </a:tc>
                <a:extLst>
                  <a:ext uri="{0D108BD9-81ED-4DB2-BD59-A6C34878D82A}">
                    <a16:rowId xmlns:a16="http://schemas.microsoft.com/office/drawing/2014/main" val="2711047740"/>
                  </a:ext>
                </a:extLst>
              </a:tr>
              <a:tr h="531726">
                <a:tc>
                  <a:txBody>
                    <a:bodyPr/>
                    <a:lstStyle/>
                    <a:p>
                      <a:r>
                        <a:rPr lang="pt-BR" sz="1600" dirty="0">
                          <a:effectLst/>
                        </a:rPr>
                        <a:t>Circle </a:t>
                      </a:r>
                      <a:r>
                        <a:rPr lang="pt-BR" sz="1600" dirty="0" err="1">
                          <a:effectLst/>
                        </a:rPr>
                        <a:t>Marker</a:t>
                      </a:r>
                      <a:endParaRPr lang="pt-BR" sz="1600" dirty="0"/>
                    </a:p>
                  </a:txBody>
                  <a:tcPr/>
                </a:tc>
                <a:tc>
                  <a:txBody>
                    <a:bodyPr/>
                    <a:lstStyle/>
                    <a:p>
                      <a:r>
                        <a:rPr lang="pt-BR" sz="1600" dirty="0" err="1"/>
                        <a:t>Folium.Circle</a:t>
                      </a:r>
                      <a:endParaRPr lang="pt-BR" sz="1600" dirty="0"/>
                    </a:p>
                  </a:txBody>
                  <a:tcPr/>
                </a:tc>
                <a:tc>
                  <a:txBody>
                    <a:bodyPr/>
                    <a:lstStyle/>
                    <a:p>
                      <a:r>
                        <a:rPr lang="pt-BR" sz="1600" dirty="0" err="1"/>
                        <a:t>Create</a:t>
                      </a:r>
                      <a:r>
                        <a:rPr lang="pt-BR" sz="1600" dirty="0"/>
                        <a:t> a Circle </a:t>
                      </a:r>
                      <a:r>
                        <a:rPr lang="pt-BR" sz="1600" dirty="0" err="1"/>
                        <a:t>where</a:t>
                      </a:r>
                      <a:r>
                        <a:rPr lang="pt-BR" sz="1600" dirty="0"/>
                        <a:t> </a:t>
                      </a:r>
                      <a:r>
                        <a:rPr lang="pt-BR" sz="1600" dirty="0" err="1"/>
                        <a:t>Marker</a:t>
                      </a:r>
                      <a:r>
                        <a:rPr lang="pt-BR" sz="1600" dirty="0"/>
                        <a:t> </a:t>
                      </a:r>
                      <a:r>
                        <a:rPr lang="pt-BR" sz="1600" dirty="0" err="1"/>
                        <a:t>is</a:t>
                      </a:r>
                      <a:r>
                        <a:rPr lang="pt-BR" sz="1600" dirty="0"/>
                        <a:t> </a:t>
                      </a:r>
                      <a:r>
                        <a:rPr lang="pt-BR" sz="1600" dirty="0" err="1"/>
                        <a:t>being</a:t>
                      </a:r>
                      <a:r>
                        <a:rPr lang="pt-BR" sz="1600" dirty="0"/>
                        <a:t> </a:t>
                      </a:r>
                      <a:r>
                        <a:rPr lang="pt-BR" sz="1600" dirty="0" err="1"/>
                        <a:t>placed</a:t>
                      </a:r>
                      <a:endParaRPr lang="pt-BR" sz="1600" dirty="0"/>
                    </a:p>
                  </a:txBody>
                  <a:tcPr/>
                </a:tc>
                <a:extLst>
                  <a:ext uri="{0D108BD9-81ED-4DB2-BD59-A6C34878D82A}">
                    <a16:rowId xmlns:a16="http://schemas.microsoft.com/office/drawing/2014/main" val="1162315923"/>
                  </a:ext>
                </a:extLst>
              </a:tr>
              <a:tr h="464585">
                <a:tc>
                  <a:txBody>
                    <a:bodyPr/>
                    <a:lstStyle/>
                    <a:p>
                      <a:r>
                        <a:rPr lang="pt-BR" sz="1600" dirty="0" err="1">
                          <a:effectLst/>
                        </a:rPr>
                        <a:t>PolyLine</a:t>
                      </a:r>
                      <a:endParaRPr lang="pt-BR" sz="1600" dirty="0"/>
                    </a:p>
                  </a:txBody>
                  <a:tcPr/>
                </a:tc>
                <a:tc>
                  <a:txBody>
                    <a:bodyPr/>
                    <a:lstStyle/>
                    <a:p>
                      <a:r>
                        <a:rPr lang="pt-BR" sz="1600" dirty="0" err="1"/>
                        <a:t>Folium.Polyline</a:t>
                      </a:r>
                      <a:endParaRPr lang="pt-BR" sz="1600" dirty="0"/>
                    </a:p>
                  </a:txBody>
                  <a:tcPr/>
                </a:tc>
                <a:tc>
                  <a:txBody>
                    <a:bodyPr/>
                    <a:lstStyle/>
                    <a:p>
                      <a:r>
                        <a:rPr lang="pt-BR" sz="1600" dirty="0" err="1"/>
                        <a:t>Create</a:t>
                      </a:r>
                      <a:r>
                        <a:rPr lang="pt-BR" sz="1600" dirty="0"/>
                        <a:t> a </a:t>
                      </a:r>
                      <a:r>
                        <a:rPr lang="pt-BR" sz="1600" dirty="0" err="1"/>
                        <a:t>line</a:t>
                      </a:r>
                      <a:r>
                        <a:rPr lang="pt-BR" sz="1600" dirty="0"/>
                        <a:t> </a:t>
                      </a:r>
                      <a:r>
                        <a:rPr lang="pt-BR" sz="1600" dirty="0" err="1"/>
                        <a:t>between</a:t>
                      </a:r>
                      <a:r>
                        <a:rPr lang="pt-BR" sz="1600" dirty="0"/>
                        <a:t> points</a:t>
                      </a:r>
                    </a:p>
                  </a:txBody>
                  <a:tcPr/>
                </a:tc>
                <a:extLst>
                  <a:ext uri="{0D108BD9-81ED-4DB2-BD59-A6C34878D82A}">
                    <a16:rowId xmlns:a16="http://schemas.microsoft.com/office/drawing/2014/main" val="1763747322"/>
                  </a:ext>
                </a:extLst>
              </a:tr>
              <a:tr h="755611">
                <a:tc>
                  <a:txBody>
                    <a:bodyPr/>
                    <a:lstStyle/>
                    <a:p>
                      <a:r>
                        <a:rPr lang="pt-BR" sz="1600" dirty="0" err="1"/>
                        <a:t>Marker</a:t>
                      </a:r>
                      <a:r>
                        <a:rPr lang="pt-BR" sz="1600" dirty="0"/>
                        <a:t> Cluster </a:t>
                      </a:r>
                      <a:r>
                        <a:rPr lang="pt-BR" sz="1600" dirty="0" err="1"/>
                        <a:t>Object</a:t>
                      </a:r>
                      <a:endParaRPr lang="pt-BR" sz="1600" dirty="0"/>
                    </a:p>
                  </a:txBody>
                  <a:tcPr/>
                </a:tc>
                <a:tc>
                  <a:txBody>
                    <a:bodyPr/>
                    <a:lstStyle/>
                    <a:p>
                      <a:r>
                        <a:rPr lang="pt-BR" sz="1600" dirty="0" err="1"/>
                        <a:t>MarkerCluster</a:t>
                      </a:r>
                      <a:endParaRPr lang="pt-BR" sz="1600" dirty="0"/>
                    </a:p>
                  </a:txBody>
                  <a:tcPr/>
                </a:tc>
                <a:tc>
                  <a:txBody>
                    <a:bodyPr/>
                    <a:lstStyle/>
                    <a:p>
                      <a:r>
                        <a:rPr lang="pt-BR" sz="1600" dirty="0" err="1"/>
                        <a:t>This</a:t>
                      </a:r>
                      <a:r>
                        <a:rPr lang="pt-BR" sz="1600" dirty="0"/>
                        <a:t> </a:t>
                      </a:r>
                      <a:r>
                        <a:rPr lang="pt-BR" sz="1600" dirty="0" err="1"/>
                        <a:t>is</a:t>
                      </a:r>
                      <a:r>
                        <a:rPr lang="pt-BR" sz="1600" dirty="0"/>
                        <a:t> a </a:t>
                      </a:r>
                      <a:r>
                        <a:rPr lang="pt-BR" sz="1600" dirty="0" err="1"/>
                        <a:t>good</a:t>
                      </a:r>
                      <a:r>
                        <a:rPr lang="pt-BR" sz="1600" dirty="0"/>
                        <a:t> </a:t>
                      </a:r>
                      <a:r>
                        <a:rPr lang="pt-BR" sz="1600" dirty="0" err="1"/>
                        <a:t>way</a:t>
                      </a:r>
                      <a:r>
                        <a:rPr lang="pt-BR" sz="1600" dirty="0"/>
                        <a:t> </a:t>
                      </a:r>
                      <a:r>
                        <a:rPr lang="pt-BR" sz="1600" dirty="0" err="1"/>
                        <a:t>to</a:t>
                      </a:r>
                      <a:r>
                        <a:rPr lang="pt-BR" sz="1600" dirty="0"/>
                        <a:t> </a:t>
                      </a:r>
                      <a:r>
                        <a:rPr lang="pt-BR" sz="1600" dirty="0" err="1"/>
                        <a:t>simplify</a:t>
                      </a:r>
                      <a:r>
                        <a:rPr lang="pt-BR" sz="1600" dirty="0"/>
                        <a:t> a </a:t>
                      </a:r>
                      <a:r>
                        <a:rPr lang="pt-BR" sz="1600" dirty="0" err="1"/>
                        <a:t>map</a:t>
                      </a:r>
                      <a:r>
                        <a:rPr lang="pt-BR" sz="1600" dirty="0"/>
                        <a:t> </a:t>
                      </a:r>
                      <a:r>
                        <a:rPr lang="pt-BR" sz="1600" dirty="0" err="1"/>
                        <a:t>containing</a:t>
                      </a:r>
                      <a:r>
                        <a:rPr lang="pt-BR" sz="1600" dirty="0"/>
                        <a:t> </a:t>
                      </a:r>
                      <a:r>
                        <a:rPr lang="pt-BR" sz="1600" dirty="0" err="1"/>
                        <a:t>many</a:t>
                      </a:r>
                      <a:r>
                        <a:rPr lang="pt-BR" sz="1600" dirty="0"/>
                        <a:t> </a:t>
                      </a:r>
                      <a:r>
                        <a:rPr lang="pt-BR" sz="1600" dirty="0" err="1"/>
                        <a:t>markers</a:t>
                      </a:r>
                      <a:r>
                        <a:rPr lang="pt-BR" sz="1600" dirty="0"/>
                        <a:t> </a:t>
                      </a:r>
                      <a:r>
                        <a:rPr lang="pt-BR" sz="1600" dirty="0" err="1"/>
                        <a:t>have</a:t>
                      </a:r>
                      <a:r>
                        <a:rPr lang="pt-BR" sz="1600" dirty="0"/>
                        <a:t> </a:t>
                      </a:r>
                      <a:r>
                        <a:rPr lang="pt-BR" sz="1600" dirty="0" err="1"/>
                        <a:t>the</a:t>
                      </a:r>
                      <a:r>
                        <a:rPr lang="pt-BR" sz="1600" dirty="0"/>
                        <a:t> </a:t>
                      </a:r>
                      <a:r>
                        <a:rPr lang="pt-BR" sz="1600" dirty="0" err="1"/>
                        <a:t>same</a:t>
                      </a:r>
                      <a:r>
                        <a:rPr lang="pt-BR" sz="1600" dirty="0"/>
                        <a:t> </a:t>
                      </a:r>
                      <a:r>
                        <a:rPr lang="pt-BR" sz="1600" dirty="0" err="1"/>
                        <a:t>coordinate</a:t>
                      </a:r>
                      <a:endParaRPr lang="pt-BR" sz="1600" dirty="0"/>
                    </a:p>
                  </a:txBody>
                  <a:tcPr/>
                </a:tc>
                <a:extLst>
                  <a:ext uri="{0D108BD9-81ED-4DB2-BD59-A6C34878D82A}">
                    <a16:rowId xmlns:a16="http://schemas.microsoft.com/office/drawing/2014/main" val="3479826884"/>
                  </a:ext>
                </a:extLst>
              </a:tr>
              <a:tr h="464585">
                <a:tc>
                  <a:txBody>
                    <a:bodyPr/>
                    <a:lstStyle/>
                    <a:p>
                      <a:r>
                        <a:rPr lang="pt-BR" sz="1600" dirty="0" err="1"/>
                        <a:t>AntPath</a:t>
                      </a:r>
                      <a:endParaRPr lang="pt-BR" sz="1600" dirty="0"/>
                    </a:p>
                  </a:txBody>
                  <a:tcPr/>
                </a:tc>
                <a:tc>
                  <a:txBody>
                    <a:bodyPr/>
                    <a:lstStyle/>
                    <a:p>
                      <a:r>
                        <a:rPr lang="pt-BR" sz="1600" dirty="0" err="1"/>
                        <a:t>Folium.plugins.AntPath</a:t>
                      </a:r>
                      <a:endParaRPr lang="pt-BR" sz="1600" dirty="0"/>
                    </a:p>
                  </a:txBody>
                  <a:tcPr/>
                </a:tc>
                <a:tc>
                  <a:txBody>
                    <a:bodyPr/>
                    <a:lstStyle/>
                    <a:p>
                      <a:r>
                        <a:rPr lang="pt-BR" sz="1600" dirty="0" err="1"/>
                        <a:t>Create</a:t>
                      </a:r>
                      <a:r>
                        <a:rPr lang="pt-BR" sz="1600" dirty="0"/>
                        <a:t> na </a:t>
                      </a:r>
                      <a:r>
                        <a:rPr lang="pt-BR" sz="1600" dirty="0" err="1"/>
                        <a:t>animated</a:t>
                      </a:r>
                      <a:r>
                        <a:rPr lang="pt-BR" sz="1600" dirty="0"/>
                        <a:t> </a:t>
                      </a:r>
                      <a:r>
                        <a:rPr lang="pt-BR" sz="1600" dirty="0" err="1"/>
                        <a:t>line</a:t>
                      </a:r>
                      <a:r>
                        <a:rPr lang="pt-BR" sz="1600" dirty="0"/>
                        <a:t> </a:t>
                      </a:r>
                      <a:r>
                        <a:rPr lang="pt-BR" sz="1600" dirty="0" err="1"/>
                        <a:t>between</a:t>
                      </a:r>
                      <a:r>
                        <a:rPr lang="pt-BR" sz="1600" dirty="0"/>
                        <a:t> points</a:t>
                      </a:r>
                    </a:p>
                  </a:txBody>
                  <a:tcPr/>
                </a:tc>
                <a:extLst>
                  <a:ext uri="{0D108BD9-81ED-4DB2-BD59-A6C34878D82A}">
                    <a16:rowId xmlns:a16="http://schemas.microsoft.com/office/drawing/2014/main" val="4126647186"/>
                  </a:ext>
                </a:extLst>
              </a:tr>
            </a:tbl>
          </a:graphicData>
        </a:graphic>
      </p:graphicFrame>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Uma imagem contendo copo&#10;&#10;Descrição gerada automaticamente">
            <a:extLst>
              <a:ext uri="{FF2B5EF4-FFF2-40B4-BE49-F238E27FC236}">
                <a16:creationId xmlns:a16="http://schemas.microsoft.com/office/drawing/2014/main" id="{88F56EAA-7FC3-1F28-DA13-203C75971C53}"/>
              </a:ext>
            </a:extLst>
          </p:cNvPr>
          <p:cNvPicPr>
            <a:picLocks noChangeAspect="1"/>
          </p:cNvPicPr>
          <p:nvPr/>
        </p:nvPicPr>
        <p:blipFill>
          <a:blip r:embed="rId2">
            <a:alphaModFix amt="20000"/>
          </a:blip>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endParaRPr>
          </a:p>
        </p:txBody>
      </p:sp>
      <p:sp>
        <p:nvSpPr>
          <p:cNvPr id="6" name="CaixaDeTexto 5">
            <a:hlinkClick r:id="rId3"/>
            <a:extLst>
              <a:ext uri="{FF2B5EF4-FFF2-40B4-BE49-F238E27FC236}">
                <a16:creationId xmlns:a16="http://schemas.microsoft.com/office/drawing/2014/main" id="{9C07D489-80A8-F1BA-1063-A23D81B3161F}"/>
              </a:ext>
            </a:extLst>
          </p:cNvPr>
          <p:cNvSpPr txBox="1"/>
          <p:nvPr/>
        </p:nvSpPr>
        <p:spPr>
          <a:xfrm>
            <a:off x="9321692" y="359978"/>
            <a:ext cx="2136280" cy="523220"/>
          </a:xfrm>
          <a:prstGeom prst="rect">
            <a:avLst/>
          </a:prstGeom>
          <a:noFill/>
        </p:spPr>
        <p:txBody>
          <a:bodyPr wrap="square" rtlCol="0">
            <a:spAutoFit/>
          </a:bodyPr>
          <a:lstStyle/>
          <a:p>
            <a:pPr algn="ctr"/>
            <a:r>
              <a:rPr lang="pt-BR" sz="2800" u="sng" dirty="0"/>
              <a:t>GitHub URL</a:t>
            </a:r>
          </a:p>
        </p:txBody>
      </p:sp>
      <p:graphicFrame>
        <p:nvGraphicFramePr>
          <p:cNvPr id="11" name="Tabela 11">
            <a:extLst>
              <a:ext uri="{FF2B5EF4-FFF2-40B4-BE49-F238E27FC236}">
                <a16:creationId xmlns:a16="http://schemas.microsoft.com/office/drawing/2014/main" id="{AD67E2FC-3B20-17F9-9A13-0599B7B29E3D}"/>
              </a:ext>
            </a:extLst>
          </p:cNvPr>
          <p:cNvGraphicFramePr>
            <a:graphicFrameLocks noGrp="1"/>
          </p:cNvGraphicFramePr>
          <p:nvPr>
            <p:extLst>
              <p:ext uri="{D42A27DB-BD31-4B8C-83A1-F6EECF244321}">
                <p14:modId xmlns:p14="http://schemas.microsoft.com/office/powerpoint/2010/main" val="4123228242"/>
              </p:ext>
            </p:extLst>
          </p:nvPr>
        </p:nvGraphicFramePr>
        <p:xfrm>
          <a:off x="770011" y="1243176"/>
          <a:ext cx="10237038" cy="5271059"/>
        </p:xfrm>
        <a:graphic>
          <a:graphicData uri="http://schemas.openxmlformats.org/drawingml/2006/table">
            <a:tbl>
              <a:tblPr firstRow="1" bandRow="1">
                <a:tableStyleId>{5C22544A-7EE6-4342-B048-85BDC9FD1C3A}</a:tableStyleId>
              </a:tblPr>
              <a:tblGrid>
                <a:gridCol w="1983237">
                  <a:extLst>
                    <a:ext uri="{9D8B030D-6E8A-4147-A177-3AD203B41FA5}">
                      <a16:colId xmlns:a16="http://schemas.microsoft.com/office/drawing/2014/main" val="2627391149"/>
                    </a:ext>
                  </a:extLst>
                </a:gridCol>
                <a:gridCol w="4160018">
                  <a:extLst>
                    <a:ext uri="{9D8B030D-6E8A-4147-A177-3AD203B41FA5}">
                      <a16:colId xmlns:a16="http://schemas.microsoft.com/office/drawing/2014/main" val="941740613"/>
                    </a:ext>
                  </a:extLst>
                </a:gridCol>
                <a:gridCol w="4093783">
                  <a:extLst>
                    <a:ext uri="{9D8B030D-6E8A-4147-A177-3AD203B41FA5}">
                      <a16:colId xmlns:a16="http://schemas.microsoft.com/office/drawing/2014/main" val="1019199249"/>
                    </a:ext>
                  </a:extLst>
                </a:gridCol>
              </a:tblGrid>
              <a:tr h="474001">
                <a:tc>
                  <a:txBody>
                    <a:bodyPr/>
                    <a:lstStyle/>
                    <a:p>
                      <a:pPr algn="ctr"/>
                      <a:r>
                        <a:rPr lang="pt-BR" dirty="0" err="1"/>
                        <a:t>Objects</a:t>
                      </a:r>
                      <a:r>
                        <a:rPr lang="pt-BR" dirty="0"/>
                        <a:t> Maps</a:t>
                      </a:r>
                    </a:p>
                  </a:txBody>
                  <a:tcPr/>
                </a:tc>
                <a:tc>
                  <a:txBody>
                    <a:bodyPr/>
                    <a:lstStyle/>
                    <a:p>
                      <a:pPr algn="ctr"/>
                      <a:r>
                        <a:rPr lang="pt-BR" dirty="0" err="1"/>
                        <a:t>Code</a:t>
                      </a:r>
                      <a:endParaRPr lang="pt-BR" dirty="0"/>
                    </a:p>
                  </a:txBody>
                  <a:tcPr/>
                </a:tc>
                <a:tc>
                  <a:txBody>
                    <a:bodyPr/>
                    <a:lstStyle/>
                    <a:p>
                      <a:pPr algn="ctr"/>
                      <a:r>
                        <a:rPr lang="pt-BR" dirty="0" err="1"/>
                        <a:t>Outcome</a:t>
                      </a:r>
                      <a:endParaRPr lang="pt-BR" dirty="0"/>
                    </a:p>
                  </a:txBody>
                  <a:tcPr/>
                </a:tc>
                <a:extLst>
                  <a:ext uri="{0D108BD9-81ED-4DB2-BD59-A6C34878D82A}">
                    <a16:rowId xmlns:a16="http://schemas.microsoft.com/office/drawing/2014/main" val="2132052729"/>
                  </a:ext>
                </a:extLst>
              </a:tr>
              <a:tr h="1220966">
                <a:tc>
                  <a:txBody>
                    <a:bodyPr/>
                    <a:lstStyle/>
                    <a:p>
                      <a:r>
                        <a:rPr lang="pt-BR" sz="1800" dirty="0" err="1"/>
                        <a:t>Libraries</a:t>
                      </a:r>
                      <a:r>
                        <a:rPr lang="pt-BR" sz="1800" dirty="0"/>
                        <a:t> Dash </a:t>
                      </a:r>
                      <a:r>
                        <a:rPr lang="pt-BR" sz="1800" dirty="0" err="1"/>
                        <a:t>Construction</a:t>
                      </a:r>
                      <a:endParaRPr lang="pt-BR" sz="1800" dirty="0"/>
                    </a:p>
                  </a:txBody>
                  <a:tcPr/>
                </a:tc>
                <a:tc>
                  <a:txBody>
                    <a:bodyPr/>
                    <a:lstStyle/>
                    <a:p>
                      <a:r>
                        <a:rPr lang="pt-BR" sz="1600" dirty="0" err="1"/>
                        <a:t>import</a:t>
                      </a:r>
                      <a:r>
                        <a:rPr lang="pt-BR" sz="1600" dirty="0"/>
                        <a:t> </a:t>
                      </a:r>
                      <a:r>
                        <a:rPr lang="pt-BR" sz="1600" dirty="0" err="1"/>
                        <a:t>dash</a:t>
                      </a:r>
                      <a:endParaRPr lang="pt-BR" sz="1600" dirty="0"/>
                    </a:p>
                    <a:p>
                      <a:r>
                        <a:rPr lang="pt-BR" sz="1600" dirty="0" err="1"/>
                        <a:t>import</a:t>
                      </a:r>
                      <a:r>
                        <a:rPr lang="pt-BR" sz="1600" dirty="0"/>
                        <a:t> </a:t>
                      </a:r>
                      <a:r>
                        <a:rPr lang="pt-BR" sz="1600" dirty="0" err="1"/>
                        <a:t>dash_html_components</a:t>
                      </a:r>
                      <a:r>
                        <a:rPr lang="pt-BR" sz="1600" dirty="0"/>
                        <a:t> as </a:t>
                      </a:r>
                      <a:r>
                        <a:rPr lang="pt-BR" sz="1600" dirty="0" err="1"/>
                        <a:t>html</a:t>
                      </a:r>
                      <a:endParaRPr lang="pt-BR" sz="1600" dirty="0"/>
                    </a:p>
                    <a:p>
                      <a:r>
                        <a:rPr lang="pt-BR" sz="1600" dirty="0" err="1"/>
                        <a:t>import</a:t>
                      </a:r>
                      <a:r>
                        <a:rPr lang="pt-BR" sz="1600" dirty="0"/>
                        <a:t> </a:t>
                      </a:r>
                      <a:r>
                        <a:rPr lang="pt-BR" sz="1600" dirty="0" err="1"/>
                        <a:t>dash_core_components</a:t>
                      </a:r>
                      <a:r>
                        <a:rPr lang="pt-BR" sz="1600" dirty="0"/>
                        <a:t> as </a:t>
                      </a:r>
                      <a:r>
                        <a:rPr lang="pt-BR" sz="1600" dirty="0" err="1"/>
                        <a:t>dcc</a:t>
                      </a:r>
                      <a:endParaRPr lang="pt-BR" sz="1600" dirty="0"/>
                    </a:p>
                    <a:p>
                      <a:r>
                        <a:rPr lang="pt-BR" sz="1600" dirty="0" err="1"/>
                        <a:t>from</a:t>
                      </a:r>
                      <a:r>
                        <a:rPr lang="pt-BR" sz="1600" dirty="0"/>
                        <a:t> </a:t>
                      </a:r>
                      <a:r>
                        <a:rPr lang="pt-BR" sz="1600" dirty="0" err="1"/>
                        <a:t>dash.dependencies</a:t>
                      </a:r>
                      <a:r>
                        <a:rPr lang="pt-BR" sz="1600" dirty="0"/>
                        <a:t> </a:t>
                      </a:r>
                      <a:r>
                        <a:rPr lang="pt-BR" sz="1600" dirty="0" err="1"/>
                        <a:t>import</a:t>
                      </a:r>
                      <a:r>
                        <a:rPr lang="pt-BR" sz="1600" dirty="0"/>
                        <a:t> Input, Output</a:t>
                      </a:r>
                    </a:p>
                  </a:txBody>
                  <a:tcPr/>
                </a:tc>
                <a:tc>
                  <a:txBody>
                    <a:bodyPr/>
                    <a:lstStyle/>
                    <a:p>
                      <a:r>
                        <a:rPr lang="pt-BR" dirty="0" err="1"/>
                        <a:t>Plotly</a:t>
                      </a:r>
                      <a:r>
                        <a:rPr lang="pt-BR" dirty="0"/>
                        <a:t> </a:t>
                      </a:r>
                      <a:r>
                        <a:rPr lang="pt-BR" dirty="0" err="1"/>
                        <a:t>is</a:t>
                      </a:r>
                      <a:r>
                        <a:rPr lang="pt-BR" dirty="0"/>
                        <a:t> </a:t>
                      </a:r>
                      <a:r>
                        <a:rPr lang="pt-BR" dirty="0" err="1"/>
                        <a:t>used</a:t>
                      </a:r>
                      <a:r>
                        <a:rPr lang="pt-BR" dirty="0"/>
                        <a:t> for Data </a:t>
                      </a:r>
                      <a:r>
                        <a:rPr lang="pt-BR" dirty="0" err="1"/>
                        <a:t>Viz</a:t>
                      </a:r>
                      <a:r>
                        <a:rPr lang="pt-BR" dirty="0"/>
                        <a:t> </a:t>
                      </a:r>
                      <a:r>
                        <a:rPr lang="pt-BR" dirty="0" err="1"/>
                        <a:t>Interactive</a:t>
                      </a:r>
                      <a:r>
                        <a:rPr lang="pt-BR" dirty="0"/>
                        <a:t> </a:t>
                      </a:r>
                      <a:r>
                        <a:rPr lang="pt-BR" dirty="0" err="1"/>
                        <a:t>graphs</a:t>
                      </a:r>
                      <a:r>
                        <a:rPr lang="pt-BR" dirty="0"/>
                        <a:t>. Dash </a:t>
                      </a:r>
                      <a:r>
                        <a:rPr lang="pt-BR" dirty="0" err="1"/>
                        <a:t>provides</a:t>
                      </a:r>
                      <a:r>
                        <a:rPr lang="pt-BR" dirty="0"/>
                        <a:t> </a:t>
                      </a:r>
                      <a:r>
                        <a:rPr lang="pt-BR" dirty="0" err="1"/>
                        <a:t>all</a:t>
                      </a:r>
                      <a:r>
                        <a:rPr lang="pt-BR" dirty="0"/>
                        <a:t> </a:t>
                      </a:r>
                      <a:r>
                        <a:rPr lang="pt-BR" dirty="0" err="1"/>
                        <a:t>of</a:t>
                      </a:r>
                      <a:r>
                        <a:rPr lang="pt-BR" dirty="0"/>
                        <a:t> </a:t>
                      </a:r>
                      <a:r>
                        <a:rPr lang="pt-BR" dirty="0" err="1"/>
                        <a:t>the</a:t>
                      </a:r>
                      <a:r>
                        <a:rPr lang="pt-BR" dirty="0"/>
                        <a:t> </a:t>
                      </a:r>
                      <a:r>
                        <a:rPr lang="pt-BR" dirty="0" err="1"/>
                        <a:t>available</a:t>
                      </a:r>
                      <a:r>
                        <a:rPr lang="pt-BR" dirty="0"/>
                        <a:t> </a:t>
                      </a:r>
                      <a:r>
                        <a:rPr lang="pt-BR" dirty="0" err="1"/>
                        <a:t>html</a:t>
                      </a:r>
                      <a:r>
                        <a:rPr lang="pt-BR" dirty="0"/>
                        <a:t> </a:t>
                      </a:r>
                      <a:r>
                        <a:rPr lang="pt-BR" dirty="0" err="1"/>
                        <a:t>tags</a:t>
                      </a:r>
                      <a:r>
                        <a:rPr lang="pt-BR" dirty="0"/>
                        <a:t> as </a:t>
                      </a:r>
                      <a:r>
                        <a:rPr lang="pt-BR" dirty="0" err="1"/>
                        <a:t>user-friendly</a:t>
                      </a:r>
                      <a:r>
                        <a:rPr lang="pt-BR" dirty="0"/>
                        <a:t> </a:t>
                      </a:r>
                      <a:r>
                        <a:rPr lang="pt-BR" dirty="0" err="1"/>
                        <a:t>python</a:t>
                      </a:r>
                      <a:r>
                        <a:rPr lang="pt-BR" dirty="0"/>
                        <a:t> classes. </a:t>
                      </a:r>
                    </a:p>
                  </a:txBody>
                  <a:tcPr/>
                </a:tc>
                <a:extLst>
                  <a:ext uri="{0D108BD9-81ED-4DB2-BD59-A6C34878D82A}">
                    <a16:rowId xmlns:a16="http://schemas.microsoft.com/office/drawing/2014/main" val="3450147220"/>
                  </a:ext>
                </a:extLst>
              </a:tr>
              <a:tr h="474001">
                <a:tc>
                  <a:txBody>
                    <a:bodyPr/>
                    <a:lstStyle/>
                    <a:p>
                      <a:r>
                        <a:rPr lang="pt-BR" dirty="0"/>
                        <a:t>Pandas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err="1"/>
                        <a:t>import</a:t>
                      </a:r>
                      <a:r>
                        <a:rPr lang="pt-BR" sz="1800" dirty="0"/>
                        <a:t> pandas as </a:t>
                      </a:r>
                      <a:r>
                        <a:rPr lang="pt-BR" sz="1800" dirty="0" err="1"/>
                        <a:t>pd</a:t>
                      </a:r>
                      <a:endParaRPr lang="pt-BR" sz="1800" dirty="0"/>
                    </a:p>
                  </a:txBody>
                  <a:tcPr/>
                </a:tc>
                <a:tc>
                  <a:txBody>
                    <a:bodyPr/>
                    <a:lstStyle/>
                    <a:p>
                      <a:r>
                        <a:rPr lang="pt-BR" dirty="0" err="1"/>
                        <a:t>Load</a:t>
                      </a:r>
                      <a:r>
                        <a:rPr lang="pt-BR" dirty="0"/>
                        <a:t> file .</a:t>
                      </a:r>
                      <a:r>
                        <a:rPr lang="pt-BR" dirty="0" err="1"/>
                        <a:t>csv</a:t>
                      </a:r>
                      <a:r>
                        <a:rPr lang="pt-BR" dirty="0"/>
                        <a:t> </a:t>
                      </a:r>
                      <a:r>
                        <a:rPr lang="pt-BR" dirty="0" err="1"/>
                        <a:t>and</a:t>
                      </a:r>
                      <a:r>
                        <a:rPr lang="pt-BR" dirty="0"/>
                        <a:t> </a:t>
                      </a:r>
                      <a:r>
                        <a:rPr lang="pt-BR" dirty="0" err="1"/>
                        <a:t>create</a:t>
                      </a:r>
                      <a:r>
                        <a:rPr lang="pt-BR" dirty="0"/>
                        <a:t> </a:t>
                      </a:r>
                      <a:r>
                        <a:rPr lang="pt-BR" dirty="0" err="1"/>
                        <a:t>dataframe</a:t>
                      </a:r>
                      <a:endParaRPr lang="pt-BR" dirty="0"/>
                    </a:p>
                  </a:txBody>
                  <a:tcPr/>
                </a:tc>
                <a:extLst>
                  <a:ext uri="{0D108BD9-81ED-4DB2-BD59-A6C34878D82A}">
                    <a16:rowId xmlns:a16="http://schemas.microsoft.com/office/drawing/2014/main" val="3633016785"/>
                  </a:ext>
                </a:extLst>
              </a:tr>
              <a:tr h="474001">
                <a:tc>
                  <a:txBody>
                    <a:bodyPr/>
                    <a:lstStyle/>
                    <a:p>
                      <a:r>
                        <a:rPr lang="pt-BR" dirty="0" err="1"/>
                        <a:t>Plotly</a:t>
                      </a:r>
                      <a:endParaRPr lang="pt-BR" dirty="0"/>
                    </a:p>
                  </a:txBody>
                  <a:tcPr/>
                </a:tc>
                <a:tc>
                  <a:txBody>
                    <a:bodyPr/>
                    <a:lstStyle/>
                    <a:p>
                      <a:r>
                        <a:rPr lang="pt-BR" sz="1800" dirty="0" err="1"/>
                        <a:t>import</a:t>
                      </a:r>
                      <a:r>
                        <a:rPr lang="pt-BR" sz="1800" dirty="0"/>
                        <a:t> </a:t>
                      </a:r>
                      <a:r>
                        <a:rPr lang="pt-BR" sz="1800" dirty="0" err="1"/>
                        <a:t>plotly.express</a:t>
                      </a:r>
                      <a:r>
                        <a:rPr lang="pt-BR" sz="1800" dirty="0"/>
                        <a:t> as </a:t>
                      </a:r>
                      <a:r>
                        <a:rPr lang="pt-BR" sz="1800" dirty="0" err="1"/>
                        <a:t>px</a:t>
                      </a:r>
                      <a:endParaRPr lang="pt-BR" sz="1800" dirty="0"/>
                    </a:p>
                  </a:txBody>
                  <a:tcPr/>
                </a:tc>
                <a:tc>
                  <a:txBody>
                    <a:bodyPr/>
                    <a:lstStyle/>
                    <a:p>
                      <a:r>
                        <a:rPr lang="pt-BR" dirty="0" err="1"/>
                        <a:t>Plot</a:t>
                      </a:r>
                      <a:r>
                        <a:rPr lang="pt-BR" dirty="0"/>
                        <a:t> </a:t>
                      </a:r>
                      <a:r>
                        <a:rPr lang="pt-BR" dirty="0" err="1"/>
                        <a:t>the</a:t>
                      </a:r>
                      <a:r>
                        <a:rPr lang="pt-BR" dirty="0"/>
                        <a:t> </a:t>
                      </a:r>
                      <a:r>
                        <a:rPr lang="pt-BR" dirty="0" err="1"/>
                        <a:t>graphs</a:t>
                      </a:r>
                      <a:endParaRPr lang="pt-BR" dirty="0"/>
                    </a:p>
                  </a:txBody>
                  <a:tcPr/>
                </a:tc>
                <a:extLst>
                  <a:ext uri="{0D108BD9-81ED-4DB2-BD59-A6C34878D82A}">
                    <a16:rowId xmlns:a16="http://schemas.microsoft.com/office/drawing/2014/main" val="2661320697"/>
                  </a:ext>
                </a:extLst>
              </a:tr>
              <a:tr h="474001">
                <a:tc>
                  <a:txBody>
                    <a:bodyPr/>
                    <a:lstStyle/>
                    <a:p>
                      <a:r>
                        <a:rPr lang="pt-BR" dirty="0" err="1"/>
                        <a:t>Dropdown</a:t>
                      </a:r>
                      <a:endParaRPr lang="pt-BR" dirty="0"/>
                    </a:p>
                  </a:txBody>
                  <a:tcPr/>
                </a:tc>
                <a:tc>
                  <a:txBody>
                    <a:bodyPr/>
                    <a:lstStyle/>
                    <a:p>
                      <a:r>
                        <a:rPr lang="pt-BR" dirty="0" err="1"/>
                        <a:t>dcc.DropDown</a:t>
                      </a:r>
                      <a:endParaRPr lang="pt-BR" dirty="0"/>
                    </a:p>
                  </a:txBody>
                  <a:tcPr/>
                </a:tc>
                <a:tc>
                  <a:txBody>
                    <a:bodyPr/>
                    <a:lstStyle/>
                    <a:p>
                      <a:r>
                        <a:rPr lang="pt-BR" dirty="0" err="1"/>
                        <a:t>Created</a:t>
                      </a:r>
                      <a:r>
                        <a:rPr lang="pt-BR" dirty="0"/>
                        <a:t> for </a:t>
                      </a:r>
                      <a:r>
                        <a:rPr lang="pt-BR" dirty="0" err="1"/>
                        <a:t>launch</a:t>
                      </a:r>
                      <a:r>
                        <a:rPr lang="pt-BR" dirty="0"/>
                        <a:t> sites</a:t>
                      </a:r>
                    </a:p>
                  </a:txBody>
                  <a:tcPr/>
                </a:tc>
                <a:extLst>
                  <a:ext uri="{0D108BD9-81ED-4DB2-BD59-A6C34878D82A}">
                    <a16:rowId xmlns:a16="http://schemas.microsoft.com/office/drawing/2014/main" val="882102768"/>
                  </a:ext>
                </a:extLst>
              </a:tr>
              <a:tr h="599609">
                <a:tc>
                  <a:txBody>
                    <a:bodyPr/>
                    <a:lstStyle/>
                    <a:p>
                      <a:r>
                        <a:rPr lang="pt-BR" dirty="0" err="1"/>
                        <a:t>RangeSlider</a:t>
                      </a:r>
                      <a:endParaRPr lang="pt-BR" dirty="0"/>
                    </a:p>
                  </a:txBody>
                  <a:tcPr/>
                </a:tc>
                <a:tc>
                  <a:txBody>
                    <a:bodyPr/>
                    <a:lstStyle/>
                    <a:p>
                      <a:r>
                        <a:rPr lang="pt-BR" dirty="0" err="1"/>
                        <a:t>dcc.RangeSlider</a:t>
                      </a:r>
                      <a:endParaRPr lang="pt-BR" dirty="0"/>
                    </a:p>
                  </a:txBody>
                  <a:tcPr/>
                </a:tc>
                <a:tc>
                  <a:txBody>
                    <a:bodyPr/>
                    <a:lstStyle/>
                    <a:p>
                      <a:r>
                        <a:rPr lang="pt-BR" dirty="0" err="1"/>
                        <a:t>Created</a:t>
                      </a:r>
                      <a:r>
                        <a:rPr lang="pt-BR" dirty="0"/>
                        <a:t> for </a:t>
                      </a:r>
                      <a:r>
                        <a:rPr lang="pt-BR" dirty="0" err="1"/>
                        <a:t>Payload</a:t>
                      </a:r>
                      <a:r>
                        <a:rPr lang="pt-BR" dirty="0"/>
                        <a:t> Mass range </a:t>
                      </a:r>
                      <a:r>
                        <a:rPr lang="pt-BR" dirty="0" err="1"/>
                        <a:t>selection</a:t>
                      </a:r>
                      <a:endParaRPr lang="pt-BR" dirty="0"/>
                    </a:p>
                  </a:txBody>
                  <a:tcPr/>
                </a:tc>
                <a:extLst>
                  <a:ext uri="{0D108BD9-81ED-4DB2-BD59-A6C34878D82A}">
                    <a16:rowId xmlns:a16="http://schemas.microsoft.com/office/drawing/2014/main" val="2711047740"/>
                  </a:ext>
                </a:extLst>
              </a:tr>
              <a:tr h="599609">
                <a:tc>
                  <a:txBody>
                    <a:bodyPr/>
                    <a:lstStyle/>
                    <a:p>
                      <a:r>
                        <a:rPr lang="pt-BR" dirty="0"/>
                        <a:t>Pie Chart</a:t>
                      </a:r>
                    </a:p>
                  </a:txBody>
                  <a:tcPr/>
                </a:tc>
                <a:tc>
                  <a:txBody>
                    <a:bodyPr/>
                    <a:lstStyle/>
                    <a:p>
                      <a:r>
                        <a:rPr lang="pt-BR" dirty="0" err="1"/>
                        <a:t>px.pie</a:t>
                      </a:r>
                      <a:endParaRPr lang="pt-BR" dirty="0"/>
                    </a:p>
                  </a:txBody>
                  <a:tcPr/>
                </a:tc>
                <a:tc>
                  <a:txBody>
                    <a:bodyPr/>
                    <a:lstStyle/>
                    <a:p>
                      <a:r>
                        <a:rPr lang="pt-BR" dirty="0" err="1"/>
                        <a:t>Created</a:t>
                      </a:r>
                      <a:r>
                        <a:rPr lang="pt-BR" dirty="0"/>
                        <a:t> for </a:t>
                      </a:r>
                      <a:r>
                        <a:rPr lang="pt-BR" dirty="0" err="1"/>
                        <a:t>Success</a:t>
                      </a:r>
                      <a:r>
                        <a:rPr lang="pt-BR" dirty="0"/>
                        <a:t> percentagem display in </a:t>
                      </a:r>
                      <a:r>
                        <a:rPr lang="pt-BR" dirty="0" err="1"/>
                        <a:t>relation</a:t>
                      </a:r>
                      <a:r>
                        <a:rPr lang="pt-BR" dirty="0"/>
                        <a:t> </a:t>
                      </a:r>
                      <a:r>
                        <a:rPr lang="pt-BR" dirty="0" err="1"/>
                        <a:t>to</a:t>
                      </a:r>
                      <a:r>
                        <a:rPr lang="pt-BR" dirty="0"/>
                        <a:t> </a:t>
                      </a:r>
                      <a:r>
                        <a:rPr lang="pt-BR" dirty="0" err="1"/>
                        <a:t>launch</a:t>
                      </a:r>
                      <a:r>
                        <a:rPr lang="pt-BR" dirty="0"/>
                        <a:t> site.</a:t>
                      </a:r>
                    </a:p>
                  </a:txBody>
                  <a:tcPr/>
                </a:tc>
                <a:extLst>
                  <a:ext uri="{0D108BD9-81ED-4DB2-BD59-A6C34878D82A}">
                    <a16:rowId xmlns:a16="http://schemas.microsoft.com/office/drawing/2014/main" val="1162315923"/>
                  </a:ext>
                </a:extLst>
              </a:tr>
              <a:tr h="856584">
                <a:tc>
                  <a:txBody>
                    <a:bodyPr/>
                    <a:lstStyle/>
                    <a:p>
                      <a:r>
                        <a:rPr lang="pt-BR" dirty="0" err="1"/>
                        <a:t>Scatter</a:t>
                      </a:r>
                      <a:r>
                        <a:rPr lang="pt-BR" dirty="0"/>
                        <a:t> Chart</a:t>
                      </a:r>
                    </a:p>
                  </a:txBody>
                  <a:tcPr/>
                </a:tc>
                <a:tc>
                  <a:txBody>
                    <a:bodyPr/>
                    <a:lstStyle/>
                    <a:p>
                      <a:r>
                        <a:rPr lang="pt-BR" dirty="0" err="1"/>
                        <a:t>px.scatter</a:t>
                      </a:r>
                      <a:endParaRPr lang="pt-BR" dirty="0"/>
                    </a:p>
                  </a:txBody>
                  <a:tcPr/>
                </a:tc>
                <a:tc>
                  <a:txBody>
                    <a:bodyPr/>
                    <a:lstStyle/>
                    <a:p>
                      <a:r>
                        <a:rPr lang="pt-BR" dirty="0" err="1"/>
                        <a:t>Created</a:t>
                      </a:r>
                      <a:r>
                        <a:rPr lang="pt-BR" dirty="0"/>
                        <a:t> for </a:t>
                      </a:r>
                      <a:r>
                        <a:rPr lang="pt-BR" dirty="0" err="1"/>
                        <a:t>correlation</a:t>
                      </a:r>
                      <a:r>
                        <a:rPr lang="pt-BR" dirty="0"/>
                        <a:t> display </a:t>
                      </a:r>
                      <a:r>
                        <a:rPr lang="pt-BR" dirty="0" err="1"/>
                        <a:t>between</a:t>
                      </a:r>
                      <a:r>
                        <a:rPr lang="pt-BR" dirty="0"/>
                        <a:t> </a:t>
                      </a:r>
                      <a:r>
                        <a:rPr lang="pt-BR" dirty="0" err="1"/>
                        <a:t>Payload</a:t>
                      </a:r>
                      <a:r>
                        <a:rPr lang="pt-BR" dirty="0"/>
                        <a:t> </a:t>
                      </a:r>
                      <a:r>
                        <a:rPr lang="pt-BR" dirty="0" err="1"/>
                        <a:t>and</a:t>
                      </a:r>
                      <a:r>
                        <a:rPr lang="pt-BR" dirty="0"/>
                        <a:t> </a:t>
                      </a:r>
                      <a:r>
                        <a:rPr lang="pt-BR" dirty="0" err="1"/>
                        <a:t>Success</a:t>
                      </a:r>
                      <a:r>
                        <a:rPr lang="pt-BR" dirty="0"/>
                        <a:t> for </a:t>
                      </a:r>
                      <a:r>
                        <a:rPr lang="pt-BR" dirty="0" err="1"/>
                        <a:t>all</a:t>
                      </a:r>
                      <a:r>
                        <a:rPr lang="pt-BR" dirty="0"/>
                        <a:t> sites </a:t>
                      </a:r>
                      <a:r>
                        <a:rPr lang="pt-BR" dirty="0" err="1"/>
                        <a:t>or</a:t>
                      </a:r>
                      <a:r>
                        <a:rPr lang="pt-BR" dirty="0"/>
                        <a:t> </a:t>
                      </a:r>
                      <a:r>
                        <a:rPr lang="pt-BR" dirty="0" err="1"/>
                        <a:t>by</a:t>
                      </a:r>
                      <a:r>
                        <a:rPr lang="pt-BR" dirty="0"/>
                        <a:t> </a:t>
                      </a:r>
                      <a:r>
                        <a:rPr lang="pt-BR" dirty="0" err="1"/>
                        <a:t>certain</a:t>
                      </a:r>
                      <a:r>
                        <a:rPr lang="pt-BR" dirty="0"/>
                        <a:t> </a:t>
                      </a:r>
                      <a:r>
                        <a:rPr lang="pt-BR" dirty="0" err="1"/>
                        <a:t>launch</a:t>
                      </a:r>
                      <a:r>
                        <a:rPr lang="pt-BR" dirty="0"/>
                        <a:t> site.</a:t>
                      </a:r>
                    </a:p>
                  </a:txBody>
                  <a:tcPr/>
                </a:tc>
                <a:extLst>
                  <a:ext uri="{0D108BD9-81ED-4DB2-BD59-A6C34878D82A}">
                    <a16:rowId xmlns:a16="http://schemas.microsoft.com/office/drawing/2014/main" val="1763747322"/>
                  </a:ext>
                </a:extLst>
              </a:tr>
            </a:tbl>
          </a:graphicData>
        </a:graphic>
      </p:graphicFrame>
    </p:spTree>
    <p:extLst>
      <p:ext uri="{BB962C8B-B14F-4D97-AF65-F5344CB8AC3E}">
        <p14:creationId xmlns:p14="http://schemas.microsoft.com/office/powerpoint/2010/main" val="3531716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473614" y="5794463"/>
            <a:ext cx="2743200" cy="401638"/>
          </a:xfrm>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7479686"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aixaDeTexto 5">
            <a:hlinkClick r:id="rId2"/>
            <a:extLst>
              <a:ext uri="{FF2B5EF4-FFF2-40B4-BE49-F238E27FC236}">
                <a16:creationId xmlns:a16="http://schemas.microsoft.com/office/drawing/2014/main" id="{216357D1-424C-887A-BD15-3C53ADEBE4AB}"/>
              </a:ext>
            </a:extLst>
          </p:cNvPr>
          <p:cNvSpPr txBox="1"/>
          <p:nvPr/>
        </p:nvSpPr>
        <p:spPr>
          <a:xfrm>
            <a:off x="9321692" y="359978"/>
            <a:ext cx="2136280" cy="523220"/>
          </a:xfrm>
          <a:prstGeom prst="rect">
            <a:avLst/>
          </a:prstGeom>
          <a:noFill/>
        </p:spPr>
        <p:txBody>
          <a:bodyPr wrap="square" rtlCol="0">
            <a:spAutoFit/>
          </a:bodyPr>
          <a:lstStyle/>
          <a:p>
            <a:pPr algn="ctr"/>
            <a:r>
              <a:rPr lang="pt-BR" sz="2800" u="sng" dirty="0"/>
              <a:t>GitHub URL</a:t>
            </a:r>
          </a:p>
        </p:txBody>
      </p:sp>
      <p:graphicFrame>
        <p:nvGraphicFramePr>
          <p:cNvPr id="14" name="Diagrama 13">
            <a:extLst>
              <a:ext uri="{FF2B5EF4-FFF2-40B4-BE49-F238E27FC236}">
                <a16:creationId xmlns:a16="http://schemas.microsoft.com/office/drawing/2014/main" id="{BEB90CB2-DE9E-4035-449B-8B4B54CCED2F}"/>
              </a:ext>
            </a:extLst>
          </p:cNvPr>
          <p:cNvGraphicFramePr/>
          <p:nvPr>
            <p:extLst>
              <p:ext uri="{D42A27DB-BD31-4B8C-83A1-F6EECF244321}">
                <p14:modId xmlns:p14="http://schemas.microsoft.com/office/powerpoint/2010/main" val="1205401520"/>
              </p:ext>
            </p:extLst>
          </p:nvPr>
        </p:nvGraphicFramePr>
        <p:xfrm>
          <a:off x="291402" y="1410120"/>
          <a:ext cx="9425353" cy="4491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CaixaDeTexto 14">
            <a:extLst>
              <a:ext uri="{FF2B5EF4-FFF2-40B4-BE49-F238E27FC236}">
                <a16:creationId xmlns:a16="http://schemas.microsoft.com/office/drawing/2014/main" id="{903824D0-A5C0-E064-47A9-C30B729247A6}"/>
              </a:ext>
            </a:extLst>
          </p:cNvPr>
          <p:cNvSpPr txBox="1"/>
          <p:nvPr/>
        </p:nvSpPr>
        <p:spPr>
          <a:xfrm>
            <a:off x="5486399" y="3044279"/>
            <a:ext cx="2100105" cy="769441"/>
          </a:xfrm>
          <a:prstGeom prst="rect">
            <a:avLst/>
          </a:prstGeom>
          <a:noFill/>
        </p:spPr>
        <p:txBody>
          <a:bodyPr wrap="square" rtlCol="0">
            <a:spAutoFit/>
          </a:bodyPr>
          <a:lstStyle/>
          <a:p>
            <a:r>
              <a:rPr lang="en-US" sz="1600" dirty="0"/>
              <a:t> </a:t>
            </a:r>
            <a:r>
              <a:rPr lang="en-US" sz="1400" dirty="0"/>
              <a:t>The model with best accuracy score wins  the best performing model</a:t>
            </a:r>
            <a:endParaRPr lang="pt-BR" sz="1600" dirty="0"/>
          </a:p>
        </p:txBody>
      </p:sp>
      <p:sp>
        <p:nvSpPr>
          <p:cNvPr id="16" name="Retângulo: Cantos Arredondados 15">
            <a:extLst>
              <a:ext uri="{FF2B5EF4-FFF2-40B4-BE49-F238E27FC236}">
                <a16:creationId xmlns:a16="http://schemas.microsoft.com/office/drawing/2014/main" id="{6CEEDBDF-B0BA-6646-A9EE-0BF6245EBFC0}"/>
              </a:ext>
            </a:extLst>
          </p:cNvPr>
          <p:cNvSpPr/>
          <p:nvPr/>
        </p:nvSpPr>
        <p:spPr>
          <a:xfrm>
            <a:off x="9571054" y="1410078"/>
            <a:ext cx="2421653" cy="132307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pt-BR" sz="1100" dirty="0"/>
              <a:t>Y = data['</a:t>
            </a:r>
            <a:r>
              <a:rPr lang="pt-BR" sz="1100" dirty="0" err="1"/>
              <a:t>Class</a:t>
            </a:r>
            <a:r>
              <a:rPr lang="pt-BR" sz="1100" dirty="0"/>
              <a:t>'].</a:t>
            </a:r>
            <a:r>
              <a:rPr lang="pt-BR" sz="1100" dirty="0" err="1"/>
              <a:t>to_numpy</a:t>
            </a:r>
            <a:r>
              <a:rPr lang="pt-BR" sz="1100" dirty="0"/>
              <a:t>()</a:t>
            </a:r>
          </a:p>
          <a:p>
            <a:r>
              <a:rPr lang="pt-BR" sz="1100" dirty="0" err="1"/>
              <a:t>transform</a:t>
            </a:r>
            <a:r>
              <a:rPr lang="pt-BR" sz="1100" dirty="0"/>
              <a:t> = </a:t>
            </a:r>
            <a:r>
              <a:rPr lang="pt-BR" sz="1100" dirty="0" err="1"/>
              <a:t>preprocessing.StandardScaler</a:t>
            </a:r>
            <a:r>
              <a:rPr lang="pt-BR" sz="1100" dirty="0"/>
              <a:t>()</a:t>
            </a:r>
          </a:p>
          <a:p>
            <a:r>
              <a:rPr lang="pt-BR" sz="1100" dirty="0" err="1"/>
              <a:t>X_train</a:t>
            </a:r>
            <a:r>
              <a:rPr lang="pt-BR" sz="1100" dirty="0"/>
              <a:t>, </a:t>
            </a:r>
            <a:r>
              <a:rPr lang="pt-BR" sz="1100" dirty="0" err="1"/>
              <a:t>X_test</a:t>
            </a:r>
            <a:r>
              <a:rPr lang="pt-BR" sz="1100" dirty="0"/>
              <a:t>, </a:t>
            </a:r>
            <a:r>
              <a:rPr lang="pt-BR" sz="1100" dirty="0" err="1"/>
              <a:t>Y_train</a:t>
            </a:r>
            <a:r>
              <a:rPr lang="pt-BR" sz="1100" dirty="0"/>
              <a:t>, </a:t>
            </a:r>
            <a:r>
              <a:rPr lang="pt-BR" sz="1100" dirty="0" err="1"/>
              <a:t>Y_test</a:t>
            </a:r>
            <a:r>
              <a:rPr lang="pt-BR" sz="1100" dirty="0"/>
              <a:t> = </a:t>
            </a:r>
            <a:r>
              <a:rPr lang="pt-BR" sz="1100" dirty="0" err="1"/>
              <a:t>train_test_split</a:t>
            </a:r>
            <a:r>
              <a:rPr lang="pt-BR" sz="1100" dirty="0"/>
              <a:t>( X, Y, </a:t>
            </a:r>
            <a:r>
              <a:rPr lang="pt-BR" sz="1100" dirty="0" err="1"/>
              <a:t>test_size</a:t>
            </a:r>
            <a:r>
              <a:rPr lang="pt-BR" sz="1100" dirty="0"/>
              <a:t>=0.2, </a:t>
            </a:r>
            <a:r>
              <a:rPr lang="pt-BR" sz="1100" dirty="0" err="1"/>
              <a:t>random_state</a:t>
            </a:r>
            <a:r>
              <a:rPr lang="pt-BR" sz="1100" dirty="0"/>
              <a:t>=2)</a:t>
            </a:r>
          </a:p>
          <a:p>
            <a:r>
              <a:rPr lang="pt-BR" sz="1100" dirty="0" err="1"/>
              <a:t>Y_test.shape</a:t>
            </a:r>
            <a:endParaRPr lang="pt-BR" sz="1100" dirty="0"/>
          </a:p>
        </p:txBody>
      </p:sp>
      <p:sp>
        <p:nvSpPr>
          <p:cNvPr id="17" name="Retângulo: Cantos Arredondados 16">
            <a:extLst>
              <a:ext uri="{FF2B5EF4-FFF2-40B4-BE49-F238E27FC236}">
                <a16:creationId xmlns:a16="http://schemas.microsoft.com/office/drawing/2014/main" id="{B6611545-B946-7A49-F249-195B8950AD4C}"/>
              </a:ext>
            </a:extLst>
          </p:cNvPr>
          <p:cNvSpPr/>
          <p:nvPr/>
        </p:nvSpPr>
        <p:spPr>
          <a:xfrm>
            <a:off x="9571054" y="2801775"/>
            <a:ext cx="2421653" cy="132307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pt-BR" sz="1000" dirty="0" err="1"/>
              <a:t>Logistics</a:t>
            </a:r>
            <a:r>
              <a:rPr lang="pt-BR" sz="1000" dirty="0"/>
              <a:t> </a:t>
            </a:r>
            <a:r>
              <a:rPr lang="pt-BR" sz="1000" dirty="0" err="1"/>
              <a:t>Regression</a:t>
            </a:r>
            <a:r>
              <a:rPr lang="pt-BR" sz="1000" dirty="0"/>
              <a:t> </a:t>
            </a:r>
            <a:r>
              <a:rPr lang="pt-BR" sz="1000" dirty="0" err="1"/>
              <a:t>method</a:t>
            </a:r>
            <a:r>
              <a:rPr lang="pt-BR" sz="1000" dirty="0"/>
              <a:t> - </a:t>
            </a:r>
            <a:r>
              <a:rPr lang="pt-BR" sz="1000" dirty="0" err="1"/>
              <a:t>logreg_cv.score</a:t>
            </a:r>
            <a:r>
              <a:rPr lang="pt-BR" sz="1000" dirty="0"/>
              <a:t>(</a:t>
            </a:r>
            <a:r>
              <a:rPr lang="pt-BR" sz="1000" dirty="0" err="1"/>
              <a:t>X_test</a:t>
            </a:r>
            <a:r>
              <a:rPr lang="pt-BR" sz="1000" dirty="0"/>
              <a:t>, </a:t>
            </a:r>
            <a:r>
              <a:rPr lang="pt-BR" sz="1000" dirty="0" err="1"/>
              <a:t>Y_test</a:t>
            </a:r>
            <a:r>
              <a:rPr lang="pt-BR" sz="1000" dirty="0"/>
              <a:t>))</a:t>
            </a:r>
          </a:p>
          <a:p>
            <a:r>
              <a:rPr lang="pt-BR" sz="1000" dirty="0" err="1"/>
              <a:t>Support</a:t>
            </a:r>
            <a:r>
              <a:rPr lang="pt-BR" sz="1000" dirty="0"/>
              <a:t> Vector </a:t>
            </a:r>
            <a:r>
              <a:rPr lang="pt-BR" sz="1000" dirty="0" err="1"/>
              <a:t>Machine</a:t>
            </a:r>
            <a:r>
              <a:rPr lang="pt-BR" sz="1000" dirty="0"/>
              <a:t> </a:t>
            </a:r>
            <a:r>
              <a:rPr lang="pt-BR" sz="1000" dirty="0" err="1"/>
              <a:t>method</a:t>
            </a:r>
            <a:r>
              <a:rPr lang="pt-BR" sz="1000" dirty="0"/>
              <a:t> - </a:t>
            </a:r>
            <a:r>
              <a:rPr lang="pt-BR" sz="1000" dirty="0" err="1"/>
              <a:t>svm_cv.score</a:t>
            </a:r>
            <a:r>
              <a:rPr lang="pt-BR" sz="1000" dirty="0"/>
              <a:t>(</a:t>
            </a:r>
            <a:r>
              <a:rPr lang="pt-BR" sz="1000" dirty="0" err="1"/>
              <a:t>X_test</a:t>
            </a:r>
            <a:r>
              <a:rPr lang="pt-BR" sz="1000" dirty="0"/>
              <a:t>, </a:t>
            </a:r>
            <a:r>
              <a:rPr lang="pt-BR" sz="1000" dirty="0" err="1"/>
              <a:t>Y_test</a:t>
            </a:r>
            <a:r>
              <a:rPr lang="pt-BR" sz="1000" dirty="0"/>
              <a:t>))</a:t>
            </a:r>
          </a:p>
          <a:p>
            <a:r>
              <a:rPr lang="pt-BR" sz="1000" dirty="0" err="1"/>
              <a:t>Decision</a:t>
            </a:r>
            <a:r>
              <a:rPr lang="pt-BR" sz="1000" dirty="0"/>
              <a:t> </a:t>
            </a:r>
            <a:r>
              <a:rPr lang="pt-BR" sz="1000" dirty="0" err="1"/>
              <a:t>tree</a:t>
            </a:r>
            <a:r>
              <a:rPr lang="pt-BR" sz="1000" dirty="0"/>
              <a:t> </a:t>
            </a:r>
            <a:r>
              <a:rPr lang="pt-BR" sz="1000" dirty="0" err="1"/>
              <a:t>method</a:t>
            </a:r>
            <a:r>
              <a:rPr lang="pt-BR" sz="1000" dirty="0"/>
              <a:t> - </a:t>
            </a:r>
            <a:r>
              <a:rPr lang="pt-BR" sz="1000" dirty="0" err="1"/>
              <a:t>tree_cv.score</a:t>
            </a:r>
            <a:r>
              <a:rPr lang="pt-BR" sz="1000" dirty="0"/>
              <a:t>(</a:t>
            </a:r>
            <a:r>
              <a:rPr lang="pt-BR" sz="1000" dirty="0" err="1"/>
              <a:t>X_test</a:t>
            </a:r>
            <a:r>
              <a:rPr lang="pt-BR" sz="1000" dirty="0"/>
              <a:t>, </a:t>
            </a:r>
            <a:r>
              <a:rPr lang="pt-BR" sz="1000" dirty="0" err="1"/>
              <a:t>Y_test</a:t>
            </a:r>
            <a:r>
              <a:rPr lang="pt-BR" sz="1000" dirty="0"/>
              <a:t>))</a:t>
            </a:r>
          </a:p>
          <a:p>
            <a:r>
              <a:rPr lang="pt-BR" sz="1000" dirty="0"/>
              <a:t>K </a:t>
            </a:r>
            <a:r>
              <a:rPr lang="pt-BR" sz="1000" dirty="0" err="1"/>
              <a:t>nearsdt</a:t>
            </a:r>
            <a:r>
              <a:rPr lang="pt-BR" sz="1000" dirty="0"/>
              <a:t> </a:t>
            </a:r>
            <a:r>
              <a:rPr lang="pt-BR" sz="1000" dirty="0" err="1"/>
              <a:t>neighbors</a:t>
            </a:r>
            <a:r>
              <a:rPr lang="pt-BR" sz="1000" dirty="0"/>
              <a:t> </a:t>
            </a:r>
            <a:r>
              <a:rPr lang="pt-BR" sz="1000" dirty="0" err="1"/>
              <a:t>method</a:t>
            </a:r>
            <a:r>
              <a:rPr lang="pt-BR" sz="1000" dirty="0"/>
              <a:t> - </a:t>
            </a:r>
            <a:r>
              <a:rPr lang="pt-BR" sz="1000" dirty="0" err="1"/>
              <a:t>knn_cv.score</a:t>
            </a:r>
            <a:r>
              <a:rPr lang="pt-BR" sz="1000" dirty="0"/>
              <a:t>(</a:t>
            </a:r>
            <a:r>
              <a:rPr lang="pt-BR" sz="1000" dirty="0" err="1"/>
              <a:t>X_test</a:t>
            </a:r>
            <a:r>
              <a:rPr lang="pt-BR" sz="1000" dirty="0"/>
              <a:t>, </a:t>
            </a:r>
            <a:r>
              <a:rPr lang="pt-BR" sz="1000" dirty="0" err="1"/>
              <a:t>Y_test</a:t>
            </a:r>
            <a:r>
              <a:rPr lang="pt-BR" sz="1000" dirty="0"/>
              <a:t>))</a:t>
            </a:r>
          </a:p>
        </p:txBody>
      </p:sp>
      <p:sp>
        <p:nvSpPr>
          <p:cNvPr id="18" name="Retângulo: Cantos Arredondados 17">
            <a:extLst>
              <a:ext uri="{FF2B5EF4-FFF2-40B4-BE49-F238E27FC236}">
                <a16:creationId xmlns:a16="http://schemas.microsoft.com/office/drawing/2014/main" id="{4D0521F5-3FC3-D0D3-A1FB-F24390D65283}"/>
              </a:ext>
            </a:extLst>
          </p:cNvPr>
          <p:cNvSpPr/>
          <p:nvPr/>
        </p:nvSpPr>
        <p:spPr>
          <a:xfrm>
            <a:off x="9571054" y="4193591"/>
            <a:ext cx="2421653" cy="1323074"/>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1100" dirty="0" err="1"/>
              <a:t>yhat</a:t>
            </a:r>
            <a:r>
              <a:rPr lang="en-US" sz="1100" dirty="0"/>
              <a:t> = </a:t>
            </a:r>
            <a:r>
              <a:rPr lang="en-US" sz="1100" dirty="0" err="1"/>
              <a:t>knn_cv.predict</a:t>
            </a:r>
            <a:r>
              <a:rPr lang="en-US" sz="1100" dirty="0"/>
              <a:t>(</a:t>
            </a:r>
            <a:r>
              <a:rPr lang="en-US" sz="1100" dirty="0" err="1"/>
              <a:t>X_test</a:t>
            </a:r>
            <a:r>
              <a:rPr lang="en-US" sz="1100" dirty="0"/>
              <a:t>)</a:t>
            </a:r>
          </a:p>
          <a:p>
            <a:r>
              <a:rPr lang="en-US" sz="1100" dirty="0" err="1"/>
              <a:t>plot_confusion_matrix</a:t>
            </a:r>
            <a:r>
              <a:rPr lang="en-US" sz="1100" dirty="0"/>
              <a:t>(</a:t>
            </a:r>
            <a:r>
              <a:rPr lang="en-US" sz="1100" dirty="0" err="1"/>
              <a:t>Y_test,yhat</a:t>
            </a:r>
            <a:r>
              <a:rPr lang="en-US" sz="1100" dirty="0"/>
              <a:t>)</a:t>
            </a:r>
            <a:endParaRPr lang="pt-BR" sz="1100" dirty="0"/>
          </a:p>
        </p:txBody>
      </p:sp>
    </p:spTree>
    <p:extLst>
      <p:ext uri="{BB962C8B-B14F-4D97-AF65-F5344CB8AC3E}">
        <p14:creationId xmlns:p14="http://schemas.microsoft.com/office/powerpoint/2010/main" val="3651396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Tela de fundo abstrata">
            <a:extLst>
              <a:ext uri="{FF2B5EF4-FFF2-40B4-BE49-F238E27FC236}">
                <a16:creationId xmlns:a16="http://schemas.microsoft.com/office/drawing/2014/main" id="{C6B932C6-8889-0EC9-0691-F410541BDD4C}"/>
              </a:ext>
            </a:extLst>
          </p:cNvPr>
          <p:cNvPicPr>
            <a:picLocks noChangeAspect="1"/>
          </p:cNvPicPr>
          <p:nvPr/>
        </p:nvPicPr>
        <p:blipFill rotWithShape="1">
          <a:blip r:embed="rId3"/>
          <a:srcRect l="24906" t="9091" r="6139" b="-1"/>
          <a:stretch/>
        </p:blipFill>
        <p:spPr>
          <a:xfrm>
            <a:off x="3522468" y="10"/>
            <a:ext cx="8669532" cy="6857990"/>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229655" y="729209"/>
            <a:ext cx="2322626"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15</a:t>
            </a:fld>
            <a:endParaRPr lang="en-US" sz="1200">
              <a:solidFill>
                <a:schemeClr val="tx1"/>
              </a:solidFill>
              <a:latin typeface="Calibri" panose="020F0502020204030204"/>
            </a:endParaRPr>
          </a:p>
        </p:txBody>
      </p:sp>
      <p:graphicFrame>
        <p:nvGraphicFramePr>
          <p:cNvPr id="5" name="Diagrama 4">
            <a:extLst>
              <a:ext uri="{FF2B5EF4-FFF2-40B4-BE49-F238E27FC236}">
                <a16:creationId xmlns:a16="http://schemas.microsoft.com/office/drawing/2014/main" id="{37860167-4077-78A8-E8E2-E7D34900ABF7}"/>
              </a:ext>
            </a:extLst>
          </p:cNvPr>
          <p:cNvGraphicFramePr/>
          <p:nvPr>
            <p:extLst>
              <p:ext uri="{D42A27DB-BD31-4B8C-83A1-F6EECF244321}">
                <p14:modId xmlns:p14="http://schemas.microsoft.com/office/powerpoint/2010/main" val="3903742558"/>
              </p:ext>
            </p:extLst>
          </p:nvPr>
        </p:nvGraphicFramePr>
        <p:xfrm>
          <a:off x="229655" y="2431701"/>
          <a:ext cx="3126494" cy="2592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02919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Flight Number vs. Launch Site</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17</a:t>
            </a:fld>
            <a:endParaRPr lang="en-US" sz="1200">
              <a:solidFill>
                <a:schemeClr val="tx1">
                  <a:tint val="75000"/>
                </a:schemeClr>
              </a:solidFill>
              <a:latin typeface="+mn-lt"/>
            </a:endParaRPr>
          </a:p>
        </p:txBody>
      </p:sp>
      <p:pic>
        <p:nvPicPr>
          <p:cNvPr id="3" name="Imagem 2">
            <a:extLst>
              <a:ext uri="{FF2B5EF4-FFF2-40B4-BE49-F238E27FC236}">
                <a16:creationId xmlns:a16="http://schemas.microsoft.com/office/drawing/2014/main" id="{92B54AC0-C25E-4C79-F9FB-C9F92D40180E}"/>
              </a:ext>
            </a:extLst>
          </p:cNvPr>
          <p:cNvPicPr>
            <a:picLocks noChangeAspect="1"/>
          </p:cNvPicPr>
          <p:nvPr/>
        </p:nvPicPr>
        <p:blipFill>
          <a:blip r:embed="rId2"/>
          <a:stretch>
            <a:fillRect/>
          </a:stretch>
        </p:blipFill>
        <p:spPr>
          <a:xfrm>
            <a:off x="838200" y="2376535"/>
            <a:ext cx="10515600" cy="3771900"/>
          </a:xfrm>
          <a:prstGeom prst="rect">
            <a:avLst/>
          </a:prstGeom>
        </p:spPr>
      </p:pic>
      <p:sp>
        <p:nvSpPr>
          <p:cNvPr id="13" name="CaixaDeTexto 12">
            <a:extLst>
              <a:ext uri="{FF2B5EF4-FFF2-40B4-BE49-F238E27FC236}">
                <a16:creationId xmlns:a16="http://schemas.microsoft.com/office/drawing/2014/main" id="{E374A822-0C3B-8F14-568B-A72271D48DAF}"/>
              </a:ext>
            </a:extLst>
          </p:cNvPr>
          <p:cNvSpPr txBox="1"/>
          <p:nvPr/>
        </p:nvSpPr>
        <p:spPr>
          <a:xfrm>
            <a:off x="838199" y="1888733"/>
            <a:ext cx="9139813" cy="369332"/>
          </a:xfrm>
          <a:prstGeom prst="rect">
            <a:avLst/>
          </a:prstGeom>
          <a:noFill/>
        </p:spPr>
        <p:txBody>
          <a:bodyPr wrap="square">
            <a:spAutoFit/>
          </a:bodyPr>
          <a:lstStyle/>
          <a:p>
            <a:r>
              <a:rPr lang="pt-BR" dirty="0" err="1"/>
              <a:t>With</a:t>
            </a:r>
            <a:r>
              <a:rPr lang="pt-BR" dirty="0"/>
              <a:t> </a:t>
            </a:r>
            <a:r>
              <a:rPr lang="pt-BR" dirty="0" err="1"/>
              <a:t>higher</a:t>
            </a:r>
            <a:r>
              <a:rPr lang="pt-BR" dirty="0"/>
              <a:t> </a:t>
            </a:r>
            <a:r>
              <a:rPr lang="pt-BR" dirty="0" err="1"/>
              <a:t>flight</a:t>
            </a:r>
            <a:r>
              <a:rPr lang="pt-BR" dirty="0"/>
              <a:t> </a:t>
            </a:r>
            <a:r>
              <a:rPr lang="pt-BR" dirty="0" err="1"/>
              <a:t>numbers</a:t>
            </a:r>
            <a:r>
              <a:rPr lang="pt-BR" dirty="0"/>
              <a:t> (</a:t>
            </a:r>
            <a:r>
              <a:rPr lang="pt-BR" dirty="0" err="1"/>
              <a:t>greater</a:t>
            </a:r>
            <a:r>
              <a:rPr lang="pt-BR" dirty="0"/>
              <a:t> </a:t>
            </a:r>
            <a:r>
              <a:rPr lang="pt-BR" dirty="0" err="1"/>
              <a:t>than</a:t>
            </a:r>
            <a:r>
              <a:rPr lang="pt-BR" dirty="0"/>
              <a:t> 30) </a:t>
            </a:r>
            <a:r>
              <a:rPr lang="pt-BR" dirty="0" err="1"/>
              <a:t>the</a:t>
            </a:r>
            <a:r>
              <a:rPr lang="pt-BR" dirty="0"/>
              <a:t> </a:t>
            </a:r>
            <a:r>
              <a:rPr lang="pt-BR" dirty="0" err="1"/>
              <a:t>sucess</a:t>
            </a:r>
            <a:r>
              <a:rPr lang="pt-BR" dirty="0"/>
              <a:t> rate for </a:t>
            </a:r>
            <a:r>
              <a:rPr lang="pt-BR" dirty="0" err="1"/>
              <a:t>the</a:t>
            </a:r>
            <a:r>
              <a:rPr lang="pt-BR" dirty="0"/>
              <a:t> </a:t>
            </a:r>
            <a:r>
              <a:rPr lang="pt-BR" dirty="0" err="1"/>
              <a:t>Rocket</a:t>
            </a:r>
            <a:r>
              <a:rPr lang="pt-BR" dirty="0"/>
              <a:t> </a:t>
            </a:r>
            <a:r>
              <a:rPr lang="pt-BR" dirty="0" err="1"/>
              <a:t>is</a:t>
            </a:r>
            <a:r>
              <a:rPr lang="pt-BR" dirty="0"/>
              <a:t> </a:t>
            </a:r>
            <a:r>
              <a:rPr lang="pt-BR" dirty="0" err="1"/>
              <a:t>increasing</a:t>
            </a:r>
            <a:endParaRPr lang="pt-BR" dirty="0"/>
          </a:p>
        </p:txBody>
      </p:sp>
    </p:spTree>
    <p:extLst>
      <p:ext uri="{BB962C8B-B14F-4D97-AF65-F5344CB8AC3E}">
        <p14:creationId xmlns:p14="http://schemas.microsoft.com/office/powerpoint/2010/main" val="541499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mj-lt"/>
                <a:ea typeface="+mj-ea"/>
                <a:cs typeface="+mj-cs"/>
              </a:rPr>
              <a:t>Payload vs. Launch Site</a:t>
            </a:r>
          </a:p>
        </p:txBody>
      </p:sp>
      <p:sp>
        <p:nvSpPr>
          <p:cNvPr id="3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a:extLst>
              <a:ext uri="{FF2B5EF4-FFF2-40B4-BE49-F238E27FC236}">
                <a16:creationId xmlns:a16="http://schemas.microsoft.com/office/drawing/2014/main" id="{C4C73ECB-22A8-DE65-9C5B-0314E854F985}"/>
              </a:ext>
            </a:extLst>
          </p:cNvPr>
          <p:cNvPicPr>
            <a:picLocks noChangeAspect="1"/>
          </p:cNvPicPr>
          <p:nvPr/>
        </p:nvPicPr>
        <p:blipFill>
          <a:blip r:embed="rId2"/>
          <a:stretch>
            <a:fillRect/>
          </a:stretch>
        </p:blipFill>
        <p:spPr>
          <a:xfrm>
            <a:off x="320040" y="2752062"/>
            <a:ext cx="11548872" cy="334917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
        <p:nvSpPr>
          <p:cNvPr id="30" name="CaixaDeTexto 29">
            <a:extLst>
              <a:ext uri="{FF2B5EF4-FFF2-40B4-BE49-F238E27FC236}">
                <a16:creationId xmlns:a16="http://schemas.microsoft.com/office/drawing/2014/main" id="{4931AA2C-602F-48A0-E054-940EF33DC483}"/>
              </a:ext>
            </a:extLst>
          </p:cNvPr>
          <p:cNvSpPr txBox="1"/>
          <p:nvPr/>
        </p:nvSpPr>
        <p:spPr>
          <a:xfrm>
            <a:off x="320040" y="1995296"/>
            <a:ext cx="10593928" cy="646331"/>
          </a:xfrm>
          <a:prstGeom prst="rect">
            <a:avLst/>
          </a:prstGeom>
          <a:noFill/>
        </p:spPr>
        <p:txBody>
          <a:bodyPr wrap="square">
            <a:spAutoFit/>
          </a:bodyPr>
          <a:lstStyle/>
          <a:p>
            <a:r>
              <a:rPr lang="pt-BR" dirty="0"/>
              <a:t>The </a:t>
            </a:r>
            <a:r>
              <a:rPr lang="pt-BR" dirty="0" err="1"/>
              <a:t>greater</a:t>
            </a:r>
            <a:r>
              <a:rPr lang="pt-BR" dirty="0"/>
              <a:t> </a:t>
            </a:r>
            <a:r>
              <a:rPr lang="pt-BR" dirty="0" err="1"/>
              <a:t>the</a:t>
            </a:r>
            <a:r>
              <a:rPr lang="pt-BR" dirty="0"/>
              <a:t> </a:t>
            </a:r>
            <a:r>
              <a:rPr lang="pt-BR" dirty="0" err="1"/>
              <a:t>payload</a:t>
            </a:r>
            <a:r>
              <a:rPr lang="pt-BR" dirty="0"/>
              <a:t> </a:t>
            </a:r>
            <a:r>
              <a:rPr lang="pt-BR" dirty="0" err="1"/>
              <a:t>mass</a:t>
            </a:r>
            <a:r>
              <a:rPr lang="pt-BR" dirty="0"/>
              <a:t> (</a:t>
            </a:r>
            <a:r>
              <a:rPr lang="pt-BR" dirty="0" err="1"/>
              <a:t>greater</a:t>
            </a:r>
            <a:r>
              <a:rPr lang="pt-BR" dirty="0"/>
              <a:t> </a:t>
            </a:r>
            <a:r>
              <a:rPr lang="pt-BR" dirty="0" err="1"/>
              <a:t>than</a:t>
            </a:r>
            <a:r>
              <a:rPr lang="pt-BR" dirty="0"/>
              <a:t> 7000kg) </a:t>
            </a:r>
            <a:r>
              <a:rPr lang="pt-BR" dirty="0" err="1"/>
              <a:t>higher</a:t>
            </a:r>
            <a:r>
              <a:rPr lang="pt-BR" dirty="0"/>
              <a:t> </a:t>
            </a:r>
            <a:r>
              <a:rPr lang="pt-BR" dirty="0" err="1"/>
              <a:t>the</a:t>
            </a:r>
            <a:r>
              <a:rPr lang="pt-BR" dirty="0"/>
              <a:t> </a:t>
            </a:r>
            <a:r>
              <a:rPr lang="pt-BR" dirty="0" err="1"/>
              <a:t>success</a:t>
            </a:r>
            <a:r>
              <a:rPr lang="pt-BR" dirty="0"/>
              <a:t> rate for </a:t>
            </a:r>
            <a:r>
              <a:rPr lang="pt-BR" dirty="0" err="1"/>
              <a:t>the</a:t>
            </a:r>
            <a:r>
              <a:rPr lang="pt-BR" dirty="0"/>
              <a:t> </a:t>
            </a:r>
            <a:r>
              <a:rPr lang="pt-BR" dirty="0" err="1"/>
              <a:t>Rocket</a:t>
            </a:r>
            <a:r>
              <a:rPr lang="pt-BR" dirty="0"/>
              <a:t> </a:t>
            </a:r>
            <a:r>
              <a:rPr lang="pt-BR" dirty="0" err="1"/>
              <a:t>but</a:t>
            </a:r>
            <a:r>
              <a:rPr lang="pt-BR" dirty="0"/>
              <a:t> </a:t>
            </a:r>
            <a:r>
              <a:rPr lang="pt-BR" dirty="0" err="1"/>
              <a:t>there</a:t>
            </a:r>
            <a:r>
              <a:rPr lang="pt-BR" dirty="0"/>
              <a:t> </a:t>
            </a:r>
            <a:r>
              <a:rPr lang="pt-BR" dirty="0" err="1"/>
              <a:t>is</a:t>
            </a:r>
            <a:r>
              <a:rPr lang="pt-BR" dirty="0"/>
              <a:t> no </a:t>
            </a:r>
            <a:r>
              <a:rPr lang="pt-BR" dirty="0" err="1"/>
              <a:t>clear</a:t>
            </a:r>
            <a:r>
              <a:rPr lang="pt-BR" dirty="0"/>
              <a:t> </a:t>
            </a:r>
            <a:r>
              <a:rPr lang="pt-BR" dirty="0" err="1"/>
              <a:t>pattern</a:t>
            </a:r>
            <a:r>
              <a:rPr lang="pt-BR" dirty="0"/>
              <a:t> </a:t>
            </a:r>
            <a:r>
              <a:rPr lang="pt-BR" dirty="0" err="1"/>
              <a:t>to</a:t>
            </a:r>
            <a:r>
              <a:rPr lang="pt-BR" dirty="0"/>
              <a:t> take a </a:t>
            </a:r>
            <a:r>
              <a:rPr lang="pt-BR" dirty="0" err="1"/>
              <a:t>decision</a:t>
            </a:r>
            <a:r>
              <a:rPr lang="pt-BR" dirty="0"/>
              <a:t> </a:t>
            </a:r>
            <a:r>
              <a:rPr lang="pt-BR" dirty="0" err="1"/>
              <a:t>if</a:t>
            </a:r>
            <a:r>
              <a:rPr lang="pt-BR" dirty="0"/>
              <a:t> </a:t>
            </a:r>
            <a:r>
              <a:rPr lang="pt-BR" dirty="0" err="1"/>
              <a:t>the</a:t>
            </a:r>
            <a:r>
              <a:rPr lang="pt-BR" dirty="0"/>
              <a:t> </a:t>
            </a:r>
            <a:r>
              <a:rPr lang="pt-BR" dirty="0" err="1"/>
              <a:t>launch</a:t>
            </a:r>
            <a:r>
              <a:rPr lang="pt-BR" dirty="0"/>
              <a:t> site </a:t>
            </a:r>
            <a:r>
              <a:rPr lang="pt-BR" dirty="0" err="1"/>
              <a:t>is</a:t>
            </a:r>
            <a:r>
              <a:rPr lang="pt-BR" dirty="0"/>
              <a:t> </a:t>
            </a:r>
            <a:r>
              <a:rPr lang="pt-BR" dirty="0" err="1"/>
              <a:t>dependent</a:t>
            </a:r>
            <a:r>
              <a:rPr lang="pt-BR" dirty="0"/>
              <a:t> </a:t>
            </a:r>
            <a:r>
              <a:rPr lang="pt-BR" dirty="0" err="1"/>
              <a:t>on</a:t>
            </a:r>
            <a:r>
              <a:rPr lang="pt-BR" dirty="0"/>
              <a:t> </a:t>
            </a:r>
            <a:r>
              <a:rPr lang="pt-BR" dirty="0" err="1"/>
              <a:t>PayLoad</a:t>
            </a:r>
            <a:r>
              <a:rPr lang="pt-BR" dirty="0"/>
              <a:t> Mass for a </a:t>
            </a:r>
            <a:r>
              <a:rPr lang="pt-BR" dirty="0" err="1"/>
              <a:t>success</a:t>
            </a:r>
            <a:r>
              <a:rPr lang="pt-BR" dirty="0"/>
              <a:t> </a:t>
            </a:r>
            <a:r>
              <a:rPr lang="pt-BR" dirty="0" err="1"/>
              <a:t>launch</a:t>
            </a:r>
            <a:endParaRPr lang="pt-BR" dirty="0"/>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3" name="Imagem 2">
            <a:extLst>
              <a:ext uri="{FF2B5EF4-FFF2-40B4-BE49-F238E27FC236}">
                <a16:creationId xmlns:a16="http://schemas.microsoft.com/office/drawing/2014/main" id="{B304D9DF-DF76-84EE-0AF3-B329B01E76B9}"/>
              </a:ext>
            </a:extLst>
          </p:cNvPr>
          <p:cNvPicPr>
            <a:picLocks noChangeAspect="1"/>
          </p:cNvPicPr>
          <p:nvPr/>
        </p:nvPicPr>
        <p:blipFill>
          <a:blip r:embed="rId2"/>
          <a:stretch>
            <a:fillRect/>
          </a:stretch>
        </p:blipFill>
        <p:spPr>
          <a:xfrm>
            <a:off x="838200" y="2344142"/>
            <a:ext cx="8460712" cy="4126000"/>
          </a:xfrm>
          <a:prstGeom prst="rect">
            <a:avLst/>
          </a:prstGeom>
        </p:spPr>
      </p:pic>
      <p:sp>
        <p:nvSpPr>
          <p:cNvPr id="12" name="CaixaDeTexto 11">
            <a:extLst>
              <a:ext uri="{FF2B5EF4-FFF2-40B4-BE49-F238E27FC236}">
                <a16:creationId xmlns:a16="http://schemas.microsoft.com/office/drawing/2014/main" id="{EDE95C91-46C1-6034-7875-EC02C17E2C12}"/>
              </a:ext>
            </a:extLst>
          </p:cNvPr>
          <p:cNvSpPr txBox="1"/>
          <p:nvPr/>
        </p:nvSpPr>
        <p:spPr>
          <a:xfrm>
            <a:off x="838200" y="1863276"/>
            <a:ext cx="6094324" cy="369332"/>
          </a:xfrm>
          <a:prstGeom prst="rect">
            <a:avLst/>
          </a:prstGeom>
          <a:noFill/>
        </p:spPr>
        <p:txBody>
          <a:bodyPr wrap="square">
            <a:spAutoFit/>
          </a:bodyPr>
          <a:lstStyle/>
          <a:p>
            <a:r>
              <a:rPr lang="pt-BR" dirty="0"/>
              <a:t>ES-L1, GEO, HEO, SSO </a:t>
            </a:r>
            <a:r>
              <a:rPr lang="pt-BR" dirty="0" err="1"/>
              <a:t>has</a:t>
            </a:r>
            <a:r>
              <a:rPr lang="pt-BR" dirty="0"/>
              <a:t> </a:t>
            </a:r>
            <a:r>
              <a:rPr lang="pt-BR" dirty="0" err="1"/>
              <a:t>highest</a:t>
            </a:r>
            <a:r>
              <a:rPr lang="pt-BR" dirty="0"/>
              <a:t> </a:t>
            </a:r>
            <a:r>
              <a:rPr lang="pt-BR" dirty="0" err="1"/>
              <a:t>Success</a:t>
            </a:r>
            <a:r>
              <a:rPr lang="pt-BR" dirty="0"/>
              <a:t> Rates</a:t>
            </a:r>
          </a:p>
        </p:txBody>
      </p:sp>
    </p:spTree>
    <p:extLst>
      <p:ext uri="{BB962C8B-B14F-4D97-AF65-F5344CB8AC3E}">
        <p14:creationId xmlns:p14="http://schemas.microsoft.com/office/powerpoint/2010/main" val="903066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Tela de fundo abstrata">
            <a:extLst>
              <a:ext uri="{FF2B5EF4-FFF2-40B4-BE49-F238E27FC236}">
                <a16:creationId xmlns:a16="http://schemas.microsoft.com/office/drawing/2014/main" id="{C6B932C6-8889-0EC9-0691-F410541BDD4C}"/>
              </a:ext>
            </a:extLst>
          </p:cNvPr>
          <p:cNvPicPr>
            <a:picLocks noChangeAspect="1"/>
          </p:cNvPicPr>
          <p:nvPr/>
        </p:nvPicPr>
        <p:blipFill rotWithShape="1">
          <a:blip r:embed="rId3"/>
          <a:srcRect l="24906" t="9091" r="6139" b="-1"/>
          <a:stretch/>
        </p:blipFill>
        <p:spPr>
          <a:xfrm>
            <a:off x="3522468" y="10"/>
            <a:ext cx="8669532" cy="6857990"/>
          </a:xfrm>
          <a:prstGeom prst="rect">
            <a:avLst/>
          </a:prstGeom>
        </p:spPr>
      </p:pic>
      <p:sp>
        <p:nvSpPr>
          <p:cNvPr id="26" name="Rectangle 2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Outline</a:t>
            </a:r>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2</a:t>
            </a:fld>
            <a:endParaRPr lang="en-US" sz="1200">
              <a:solidFill>
                <a:schemeClr val="tx1"/>
              </a:solidFill>
              <a:latin typeface="Calibri" panose="020F0502020204030204"/>
            </a:endParaRPr>
          </a:p>
        </p:txBody>
      </p:sp>
      <p:graphicFrame>
        <p:nvGraphicFramePr>
          <p:cNvPr id="5" name="Diagrama 4">
            <a:extLst>
              <a:ext uri="{FF2B5EF4-FFF2-40B4-BE49-F238E27FC236}">
                <a16:creationId xmlns:a16="http://schemas.microsoft.com/office/drawing/2014/main" id="{37860167-4077-78A8-E8E2-E7D34900ABF7}"/>
              </a:ext>
            </a:extLst>
          </p:cNvPr>
          <p:cNvGraphicFramePr/>
          <p:nvPr>
            <p:extLst>
              <p:ext uri="{D42A27DB-BD31-4B8C-83A1-F6EECF244321}">
                <p14:modId xmlns:p14="http://schemas.microsoft.com/office/powerpoint/2010/main" val="2761317524"/>
              </p:ext>
            </p:extLst>
          </p:nvPr>
        </p:nvGraphicFramePr>
        <p:xfrm>
          <a:off x="371094" y="2718054"/>
          <a:ext cx="3438906" cy="32072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a:extLst>
              <a:ext uri="{FF2B5EF4-FFF2-40B4-BE49-F238E27FC236}">
                <a16:creationId xmlns:a16="http://schemas.microsoft.com/office/drawing/2014/main" id="{5D3A02C4-20C1-E69A-EEA9-C93CAEF24D49}"/>
              </a:ext>
            </a:extLst>
          </p:cNvPr>
          <p:cNvPicPr>
            <a:picLocks noChangeAspect="1"/>
          </p:cNvPicPr>
          <p:nvPr/>
        </p:nvPicPr>
        <p:blipFill>
          <a:blip r:embed="rId2"/>
          <a:stretch>
            <a:fillRect/>
          </a:stretch>
        </p:blipFill>
        <p:spPr>
          <a:xfrm>
            <a:off x="320040" y="2766498"/>
            <a:ext cx="11548872" cy="332030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
        <p:nvSpPr>
          <p:cNvPr id="10" name="CaixaDeTexto 9">
            <a:extLst>
              <a:ext uri="{FF2B5EF4-FFF2-40B4-BE49-F238E27FC236}">
                <a16:creationId xmlns:a16="http://schemas.microsoft.com/office/drawing/2014/main" id="{01F7DD15-F1AF-37BF-5B64-A36119C65D0B}"/>
              </a:ext>
            </a:extLst>
          </p:cNvPr>
          <p:cNvSpPr txBox="1"/>
          <p:nvPr/>
        </p:nvSpPr>
        <p:spPr>
          <a:xfrm>
            <a:off x="320040" y="2035395"/>
            <a:ext cx="10714919" cy="646331"/>
          </a:xfrm>
          <a:prstGeom prst="rect">
            <a:avLst/>
          </a:prstGeom>
          <a:noFill/>
        </p:spPr>
        <p:txBody>
          <a:bodyPr wrap="square">
            <a:spAutoFit/>
          </a:bodyPr>
          <a:lstStyle/>
          <a:p>
            <a:r>
              <a:rPr lang="pt-BR" dirty="0" err="1"/>
              <a:t>We</a:t>
            </a:r>
            <a:r>
              <a:rPr lang="pt-BR" dirty="0"/>
              <a:t> </a:t>
            </a:r>
            <a:r>
              <a:rPr lang="pt-BR" dirty="0" err="1"/>
              <a:t>can</a:t>
            </a:r>
            <a:r>
              <a:rPr lang="pt-BR" dirty="0"/>
              <a:t> </a:t>
            </a:r>
            <a:r>
              <a:rPr lang="pt-BR" dirty="0" err="1"/>
              <a:t>see</a:t>
            </a:r>
            <a:r>
              <a:rPr lang="pt-BR" dirty="0"/>
              <a:t> </a:t>
            </a:r>
            <a:r>
              <a:rPr lang="pt-BR" dirty="0" err="1"/>
              <a:t>that</a:t>
            </a:r>
            <a:r>
              <a:rPr lang="pt-BR" dirty="0"/>
              <a:t> for LEO </a:t>
            </a:r>
            <a:r>
              <a:rPr lang="pt-BR" dirty="0" err="1"/>
              <a:t>orbit</a:t>
            </a:r>
            <a:r>
              <a:rPr lang="pt-BR" dirty="0"/>
              <a:t> </a:t>
            </a:r>
            <a:r>
              <a:rPr lang="pt-BR" dirty="0" err="1"/>
              <a:t>the</a:t>
            </a:r>
            <a:r>
              <a:rPr lang="pt-BR" dirty="0"/>
              <a:t> </a:t>
            </a:r>
            <a:r>
              <a:rPr lang="pt-BR" dirty="0" err="1"/>
              <a:t>success</a:t>
            </a:r>
            <a:r>
              <a:rPr lang="pt-BR" dirty="0"/>
              <a:t> </a:t>
            </a:r>
            <a:r>
              <a:rPr lang="pt-BR" dirty="0" err="1"/>
              <a:t>increases</a:t>
            </a:r>
            <a:r>
              <a:rPr lang="pt-BR" dirty="0"/>
              <a:t> </a:t>
            </a:r>
            <a:r>
              <a:rPr lang="pt-BR" dirty="0" err="1"/>
              <a:t>with</a:t>
            </a:r>
            <a:r>
              <a:rPr lang="pt-BR" dirty="0"/>
              <a:t> </a:t>
            </a:r>
            <a:r>
              <a:rPr lang="pt-BR" dirty="0" err="1"/>
              <a:t>the</a:t>
            </a:r>
            <a:r>
              <a:rPr lang="pt-BR" dirty="0"/>
              <a:t> </a:t>
            </a:r>
            <a:r>
              <a:rPr lang="pt-BR" dirty="0" err="1"/>
              <a:t>number</a:t>
            </a:r>
            <a:r>
              <a:rPr lang="pt-BR" dirty="0"/>
              <a:t> </a:t>
            </a:r>
            <a:r>
              <a:rPr lang="pt-BR" dirty="0" err="1"/>
              <a:t>of</a:t>
            </a:r>
            <a:r>
              <a:rPr lang="pt-BR" dirty="0"/>
              <a:t> </a:t>
            </a:r>
            <a:r>
              <a:rPr lang="pt-BR" dirty="0" err="1"/>
              <a:t>flights</a:t>
            </a:r>
            <a:endParaRPr lang="pt-BR" dirty="0"/>
          </a:p>
          <a:p>
            <a:r>
              <a:rPr lang="pt-BR" dirty="0" err="1"/>
              <a:t>On</a:t>
            </a:r>
            <a:r>
              <a:rPr lang="pt-BR" dirty="0"/>
              <a:t> </a:t>
            </a:r>
            <a:r>
              <a:rPr lang="pt-BR" dirty="0" err="1"/>
              <a:t>the</a:t>
            </a:r>
            <a:r>
              <a:rPr lang="pt-BR" dirty="0"/>
              <a:t> </a:t>
            </a:r>
            <a:r>
              <a:rPr lang="pt-BR" dirty="0" err="1"/>
              <a:t>other</a:t>
            </a:r>
            <a:r>
              <a:rPr lang="pt-BR" dirty="0"/>
              <a:t> </a:t>
            </a:r>
            <a:r>
              <a:rPr lang="pt-BR" dirty="0" err="1"/>
              <a:t>hand</a:t>
            </a:r>
            <a:r>
              <a:rPr lang="pt-BR" dirty="0"/>
              <a:t> </a:t>
            </a:r>
            <a:r>
              <a:rPr lang="pt-BR" dirty="0" err="1"/>
              <a:t>there</a:t>
            </a:r>
            <a:r>
              <a:rPr lang="pt-BR" dirty="0"/>
              <a:t> </a:t>
            </a:r>
            <a:r>
              <a:rPr lang="pt-BR" dirty="0" err="1"/>
              <a:t>seems</a:t>
            </a:r>
            <a:r>
              <a:rPr lang="pt-BR" dirty="0"/>
              <a:t> </a:t>
            </a:r>
            <a:r>
              <a:rPr lang="pt-BR" dirty="0" err="1"/>
              <a:t>to</a:t>
            </a:r>
            <a:r>
              <a:rPr lang="pt-BR" dirty="0"/>
              <a:t> </a:t>
            </a:r>
            <a:r>
              <a:rPr lang="pt-BR" dirty="0" err="1"/>
              <a:t>be</a:t>
            </a:r>
            <a:r>
              <a:rPr lang="pt-BR" dirty="0"/>
              <a:t> no </a:t>
            </a:r>
            <a:r>
              <a:rPr lang="pt-BR" dirty="0" err="1"/>
              <a:t>relationship</a:t>
            </a:r>
            <a:r>
              <a:rPr lang="pt-BR" dirty="0"/>
              <a:t> </a:t>
            </a:r>
            <a:r>
              <a:rPr lang="pt-BR" dirty="0" err="1"/>
              <a:t>between</a:t>
            </a:r>
            <a:r>
              <a:rPr lang="pt-BR" dirty="0"/>
              <a:t> </a:t>
            </a:r>
            <a:r>
              <a:rPr lang="pt-BR" dirty="0" err="1"/>
              <a:t>flight</a:t>
            </a:r>
            <a:r>
              <a:rPr lang="pt-BR" dirty="0"/>
              <a:t> </a:t>
            </a:r>
            <a:r>
              <a:rPr lang="pt-BR" dirty="0" err="1"/>
              <a:t>number</a:t>
            </a:r>
            <a:r>
              <a:rPr lang="pt-BR" dirty="0"/>
              <a:t> </a:t>
            </a:r>
            <a:r>
              <a:rPr lang="pt-BR" dirty="0" err="1"/>
              <a:t>and</a:t>
            </a:r>
            <a:r>
              <a:rPr lang="pt-BR" dirty="0"/>
              <a:t> </a:t>
            </a:r>
            <a:r>
              <a:rPr lang="pt-BR" dirty="0" err="1"/>
              <a:t>the</a:t>
            </a:r>
            <a:r>
              <a:rPr lang="pt-BR" dirty="0"/>
              <a:t> GTO </a:t>
            </a:r>
            <a:r>
              <a:rPr lang="pt-BR" dirty="0" err="1"/>
              <a:t>orbit</a:t>
            </a:r>
            <a:endParaRPr lang="pt-BR" dirty="0"/>
          </a:p>
        </p:txBody>
      </p:sp>
    </p:spTree>
    <p:extLst>
      <p:ext uri="{BB962C8B-B14F-4D97-AF65-F5344CB8AC3E}">
        <p14:creationId xmlns:p14="http://schemas.microsoft.com/office/powerpoint/2010/main" val="2443741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Payload vs. Orbit Type</a:t>
            </a:r>
          </a:p>
        </p:txBody>
      </p:sp>
      <p:sp>
        <p:nvSpPr>
          <p:cNvPr id="2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a:extLst>
              <a:ext uri="{FF2B5EF4-FFF2-40B4-BE49-F238E27FC236}">
                <a16:creationId xmlns:a16="http://schemas.microsoft.com/office/drawing/2014/main" id="{8F083BB9-81D6-7E7F-39E1-1DD0A9217E8A}"/>
              </a:ext>
            </a:extLst>
          </p:cNvPr>
          <p:cNvPicPr>
            <a:picLocks noChangeAspect="1"/>
          </p:cNvPicPr>
          <p:nvPr/>
        </p:nvPicPr>
        <p:blipFill>
          <a:blip r:embed="rId2"/>
          <a:stretch>
            <a:fillRect/>
          </a:stretch>
        </p:blipFill>
        <p:spPr>
          <a:xfrm>
            <a:off x="320040" y="2780934"/>
            <a:ext cx="11548872" cy="329142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
        <p:nvSpPr>
          <p:cNvPr id="12" name="CaixaDeTexto 11">
            <a:extLst>
              <a:ext uri="{FF2B5EF4-FFF2-40B4-BE49-F238E27FC236}">
                <a16:creationId xmlns:a16="http://schemas.microsoft.com/office/drawing/2014/main" id="{F9A59022-CD93-7EED-7D87-4940A8EC01AC}"/>
              </a:ext>
            </a:extLst>
          </p:cNvPr>
          <p:cNvSpPr txBox="1"/>
          <p:nvPr/>
        </p:nvSpPr>
        <p:spPr>
          <a:xfrm>
            <a:off x="411983" y="2064645"/>
            <a:ext cx="9355015" cy="646331"/>
          </a:xfrm>
          <a:prstGeom prst="rect">
            <a:avLst/>
          </a:prstGeom>
          <a:noFill/>
        </p:spPr>
        <p:txBody>
          <a:bodyPr wrap="square">
            <a:spAutoFit/>
          </a:bodyPr>
          <a:lstStyle/>
          <a:p>
            <a:r>
              <a:rPr lang="pt-BR" dirty="0" err="1"/>
              <a:t>We</a:t>
            </a:r>
            <a:r>
              <a:rPr lang="pt-BR" dirty="0"/>
              <a:t> </a:t>
            </a:r>
            <a:r>
              <a:rPr lang="pt-BR" dirty="0" err="1"/>
              <a:t>can</a:t>
            </a:r>
            <a:r>
              <a:rPr lang="pt-BR" dirty="0"/>
              <a:t> observe </a:t>
            </a:r>
            <a:r>
              <a:rPr lang="pt-BR" dirty="0" err="1"/>
              <a:t>that</a:t>
            </a:r>
            <a:r>
              <a:rPr lang="pt-BR" dirty="0"/>
              <a:t> heavy a negative </a:t>
            </a:r>
            <a:r>
              <a:rPr lang="pt-BR" dirty="0" err="1"/>
              <a:t>influence</a:t>
            </a:r>
            <a:r>
              <a:rPr lang="pt-BR" dirty="0"/>
              <a:t> </a:t>
            </a:r>
            <a:r>
              <a:rPr lang="pt-BR" dirty="0" err="1"/>
              <a:t>on</a:t>
            </a:r>
            <a:r>
              <a:rPr lang="pt-BR" dirty="0"/>
              <a:t> MEO, GTO, VLEO </a:t>
            </a:r>
            <a:r>
              <a:rPr lang="pt-BR" dirty="0" err="1"/>
              <a:t>orbits</a:t>
            </a:r>
            <a:endParaRPr lang="pt-BR" dirty="0"/>
          </a:p>
          <a:p>
            <a:r>
              <a:rPr lang="pt-BR" dirty="0"/>
              <a:t>Positive </a:t>
            </a:r>
            <a:r>
              <a:rPr lang="pt-BR" dirty="0" err="1"/>
              <a:t>on</a:t>
            </a:r>
            <a:r>
              <a:rPr lang="pt-BR" dirty="0"/>
              <a:t> LEO, ISS </a:t>
            </a:r>
            <a:r>
              <a:rPr lang="pt-BR" dirty="0" err="1"/>
              <a:t>orbits</a:t>
            </a:r>
            <a:endParaRPr lang="pt-BR" dirty="0"/>
          </a:p>
        </p:txBody>
      </p:sp>
    </p:spTree>
    <p:extLst>
      <p:ext uri="{BB962C8B-B14F-4D97-AF65-F5344CB8AC3E}">
        <p14:creationId xmlns:p14="http://schemas.microsoft.com/office/powerpoint/2010/main" val="2940291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Launch Success Yearly Trend</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a:extLst>
              <a:ext uri="{FF2B5EF4-FFF2-40B4-BE49-F238E27FC236}">
                <a16:creationId xmlns:a16="http://schemas.microsoft.com/office/drawing/2014/main" id="{F90F24CD-6BD7-7D32-262F-EDF00E280101}"/>
              </a:ext>
            </a:extLst>
          </p:cNvPr>
          <p:cNvPicPr>
            <a:picLocks noChangeAspect="1"/>
          </p:cNvPicPr>
          <p:nvPr/>
        </p:nvPicPr>
        <p:blipFill>
          <a:blip r:embed="rId2"/>
          <a:stretch>
            <a:fillRect/>
          </a:stretch>
        </p:blipFill>
        <p:spPr>
          <a:xfrm>
            <a:off x="3396343" y="2564859"/>
            <a:ext cx="5948624" cy="396600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
        <p:nvSpPr>
          <p:cNvPr id="16" name="CaixaDeTexto 15">
            <a:extLst>
              <a:ext uri="{FF2B5EF4-FFF2-40B4-BE49-F238E27FC236}">
                <a16:creationId xmlns:a16="http://schemas.microsoft.com/office/drawing/2014/main" id="{13C71603-EB49-4F0F-1405-0F4FFA480FFC}"/>
              </a:ext>
            </a:extLst>
          </p:cNvPr>
          <p:cNvSpPr txBox="1"/>
          <p:nvPr/>
        </p:nvSpPr>
        <p:spPr>
          <a:xfrm>
            <a:off x="391885" y="2004911"/>
            <a:ext cx="10891576" cy="369332"/>
          </a:xfrm>
          <a:prstGeom prst="rect">
            <a:avLst/>
          </a:prstGeom>
          <a:noFill/>
        </p:spPr>
        <p:txBody>
          <a:bodyPr wrap="square">
            <a:spAutoFit/>
          </a:bodyPr>
          <a:lstStyle/>
          <a:p>
            <a:r>
              <a:rPr lang="pt-BR" dirty="0" err="1"/>
              <a:t>We</a:t>
            </a:r>
            <a:r>
              <a:rPr lang="pt-BR" dirty="0"/>
              <a:t> </a:t>
            </a:r>
            <a:r>
              <a:rPr lang="pt-BR" dirty="0" err="1"/>
              <a:t>can</a:t>
            </a:r>
            <a:r>
              <a:rPr lang="pt-BR" dirty="0"/>
              <a:t> observe </a:t>
            </a:r>
            <a:r>
              <a:rPr lang="pt-BR" dirty="0" err="1"/>
              <a:t>that</a:t>
            </a:r>
            <a:r>
              <a:rPr lang="pt-BR" dirty="0"/>
              <a:t> </a:t>
            </a:r>
            <a:r>
              <a:rPr lang="pt-BR" dirty="0" err="1"/>
              <a:t>the</a:t>
            </a:r>
            <a:r>
              <a:rPr lang="pt-BR" dirty="0"/>
              <a:t> </a:t>
            </a:r>
            <a:r>
              <a:rPr lang="pt-BR" dirty="0" err="1"/>
              <a:t>success</a:t>
            </a:r>
            <a:r>
              <a:rPr lang="pt-BR" dirty="0"/>
              <a:t> rate </a:t>
            </a:r>
            <a:r>
              <a:rPr lang="pt-BR" dirty="0" err="1"/>
              <a:t>since</a:t>
            </a:r>
            <a:r>
              <a:rPr lang="pt-BR" dirty="0"/>
              <a:t> 2013 </a:t>
            </a:r>
            <a:r>
              <a:rPr lang="pt-BR" dirty="0" err="1"/>
              <a:t>kept</a:t>
            </a:r>
            <a:r>
              <a:rPr lang="pt-BR" dirty="0"/>
              <a:t> </a:t>
            </a:r>
            <a:r>
              <a:rPr lang="pt-BR" dirty="0" err="1"/>
              <a:t>increasing</a:t>
            </a:r>
            <a:r>
              <a:rPr lang="pt-BR" dirty="0"/>
              <a:t> </a:t>
            </a:r>
            <a:r>
              <a:rPr lang="pt-BR" dirty="0" err="1"/>
              <a:t>relatively</a:t>
            </a:r>
            <a:r>
              <a:rPr lang="pt-BR" dirty="0"/>
              <a:t> </a:t>
            </a:r>
            <a:r>
              <a:rPr lang="pt-BR" dirty="0" err="1"/>
              <a:t>though</a:t>
            </a:r>
            <a:r>
              <a:rPr lang="pt-BR" dirty="0"/>
              <a:t> </a:t>
            </a:r>
            <a:r>
              <a:rPr lang="pt-BR" dirty="0" err="1"/>
              <a:t>there</a:t>
            </a:r>
            <a:r>
              <a:rPr lang="pt-BR" dirty="0"/>
              <a:t> </a:t>
            </a:r>
            <a:r>
              <a:rPr lang="pt-BR" dirty="0" err="1"/>
              <a:t>is</a:t>
            </a:r>
            <a:r>
              <a:rPr lang="pt-BR" dirty="0"/>
              <a:t> </a:t>
            </a:r>
            <a:r>
              <a:rPr lang="pt-BR" dirty="0" err="1"/>
              <a:t>slight</a:t>
            </a:r>
            <a:r>
              <a:rPr lang="pt-BR" dirty="0"/>
              <a:t> </a:t>
            </a:r>
            <a:r>
              <a:rPr lang="pt-BR" dirty="0" err="1"/>
              <a:t>dip</a:t>
            </a:r>
            <a:r>
              <a:rPr lang="pt-BR" dirty="0"/>
              <a:t> </a:t>
            </a:r>
            <a:r>
              <a:rPr lang="pt-BR" dirty="0" err="1"/>
              <a:t>after</a:t>
            </a:r>
            <a:r>
              <a:rPr lang="pt-BR" dirty="0"/>
              <a:t> 2019</a:t>
            </a:r>
          </a:p>
        </p:txBody>
      </p:sp>
    </p:spTree>
    <p:extLst>
      <p:ext uri="{BB962C8B-B14F-4D97-AF65-F5344CB8AC3E}">
        <p14:creationId xmlns:p14="http://schemas.microsoft.com/office/powerpoint/2010/main" val="2924274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7106465" y="1648030"/>
            <a:ext cx="4047205"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EDA - SQL</a:t>
            </a:r>
          </a:p>
        </p:txBody>
      </p:sp>
      <p:pic>
        <p:nvPicPr>
          <p:cNvPr id="11" name="Picture 10" descr="Sunrise as seen from the outer space">
            <a:extLst>
              <a:ext uri="{FF2B5EF4-FFF2-40B4-BE49-F238E27FC236}">
                <a16:creationId xmlns:a16="http://schemas.microsoft.com/office/drawing/2014/main" id="{2D29BBE5-A04B-0A64-311D-273D63B42C8A}"/>
              </a:ext>
            </a:extLst>
          </p:cNvPr>
          <p:cNvPicPr>
            <a:picLocks noChangeAspect="1"/>
          </p:cNvPicPr>
          <p:nvPr/>
        </p:nvPicPr>
        <p:blipFill rotWithShape="1">
          <a:blip r:embed="rId2"/>
          <a:srcRect l="59226" r="681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54477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136733"/>
            <a:ext cx="10909640" cy="18326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All Launch Site Names</a:t>
            </a:r>
          </a:p>
        </p:txBody>
      </p:sp>
      <p:sp>
        <p:nvSpPr>
          <p:cNvPr id="1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9" name="Imagem 8">
            <a:extLst>
              <a:ext uri="{FF2B5EF4-FFF2-40B4-BE49-F238E27FC236}">
                <a16:creationId xmlns:a16="http://schemas.microsoft.com/office/drawing/2014/main" id="{30D9E6A7-E5D0-287C-C8BB-CEE5E3FDFDC1}"/>
              </a:ext>
            </a:extLst>
          </p:cNvPr>
          <p:cNvPicPr>
            <a:picLocks noChangeAspect="1"/>
          </p:cNvPicPr>
          <p:nvPr/>
        </p:nvPicPr>
        <p:blipFill>
          <a:blip r:embed="rId2"/>
          <a:stretch>
            <a:fillRect/>
          </a:stretch>
        </p:blipFill>
        <p:spPr>
          <a:xfrm>
            <a:off x="971027" y="3190875"/>
            <a:ext cx="4743450" cy="476250"/>
          </a:xfrm>
          <a:prstGeom prst="rect">
            <a:avLst/>
          </a:prstGeom>
        </p:spPr>
      </p:pic>
      <p:pic>
        <p:nvPicPr>
          <p:cNvPr id="10" name="Imagem 9">
            <a:extLst>
              <a:ext uri="{FF2B5EF4-FFF2-40B4-BE49-F238E27FC236}">
                <a16:creationId xmlns:a16="http://schemas.microsoft.com/office/drawing/2014/main" id="{9C0EBA23-6DB2-8AE7-0BD7-81BD3D005D8B}"/>
              </a:ext>
            </a:extLst>
          </p:cNvPr>
          <p:cNvPicPr>
            <a:picLocks noChangeAspect="1"/>
          </p:cNvPicPr>
          <p:nvPr/>
        </p:nvPicPr>
        <p:blipFill>
          <a:blip r:embed="rId3"/>
          <a:stretch>
            <a:fillRect/>
          </a:stretch>
        </p:blipFill>
        <p:spPr>
          <a:xfrm>
            <a:off x="1199470" y="3867603"/>
            <a:ext cx="1171575" cy="1333500"/>
          </a:xfrm>
          <a:prstGeom prst="rect">
            <a:avLst/>
          </a:prstGeom>
        </p:spPr>
      </p:pic>
      <p:sp>
        <p:nvSpPr>
          <p:cNvPr id="12" name="CaixaDeTexto 11">
            <a:extLst>
              <a:ext uri="{FF2B5EF4-FFF2-40B4-BE49-F238E27FC236}">
                <a16:creationId xmlns:a16="http://schemas.microsoft.com/office/drawing/2014/main" id="{ECA690FE-5C67-82DB-733B-F0A2A7C2CB0D}"/>
              </a:ext>
            </a:extLst>
          </p:cNvPr>
          <p:cNvSpPr txBox="1"/>
          <p:nvPr/>
        </p:nvSpPr>
        <p:spPr>
          <a:xfrm>
            <a:off x="3137232" y="4172634"/>
            <a:ext cx="7855298" cy="646331"/>
          </a:xfrm>
          <a:prstGeom prst="rect">
            <a:avLst/>
          </a:prstGeom>
          <a:noFill/>
        </p:spPr>
        <p:txBody>
          <a:bodyPr wrap="square">
            <a:spAutoFit/>
          </a:bodyPr>
          <a:lstStyle/>
          <a:p>
            <a:r>
              <a:rPr lang="pt-BR" dirty="0" err="1"/>
              <a:t>Using</a:t>
            </a:r>
            <a:r>
              <a:rPr lang="pt-BR" dirty="0"/>
              <a:t> </a:t>
            </a:r>
            <a:r>
              <a:rPr lang="pt-BR" dirty="0" err="1"/>
              <a:t>the</a:t>
            </a:r>
            <a:r>
              <a:rPr lang="pt-BR" dirty="0"/>
              <a:t> word DISTINCT in </a:t>
            </a:r>
            <a:r>
              <a:rPr lang="pt-BR" dirty="0" err="1"/>
              <a:t>the</a:t>
            </a:r>
            <a:r>
              <a:rPr lang="pt-BR" dirty="0"/>
              <a:t> query </a:t>
            </a:r>
            <a:r>
              <a:rPr lang="pt-BR" dirty="0" err="1"/>
              <a:t>we</a:t>
            </a:r>
            <a:r>
              <a:rPr lang="pt-BR" dirty="0"/>
              <a:t> </a:t>
            </a:r>
            <a:r>
              <a:rPr lang="pt-BR" dirty="0" err="1"/>
              <a:t>pull</a:t>
            </a:r>
            <a:r>
              <a:rPr lang="pt-BR" dirty="0"/>
              <a:t> </a:t>
            </a:r>
            <a:r>
              <a:rPr lang="pt-BR" dirty="0" err="1"/>
              <a:t>unique</a:t>
            </a:r>
            <a:r>
              <a:rPr lang="pt-BR" dirty="0"/>
              <a:t> </a:t>
            </a:r>
            <a:r>
              <a:rPr lang="pt-BR" dirty="0" err="1"/>
              <a:t>values</a:t>
            </a:r>
            <a:r>
              <a:rPr lang="pt-BR" dirty="0"/>
              <a:t> for '</a:t>
            </a:r>
            <a:r>
              <a:rPr lang="pt-BR" dirty="0" err="1"/>
              <a:t>launch_site</a:t>
            </a:r>
            <a:r>
              <a:rPr lang="pt-BR" dirty="0"/>
              <a:t>' </a:t>
            </a:r>
            <a:r>
              <a:rPr lang="pt-BR" dirty="0" err="1"/>
              <a:t>column</a:t>
            </a:r>
            <a:r>
              <a:rPr lang="pt-BR" dirty="0"/>
              <a:t> </a:t>
            </a:r>
            <a:r>
              <a:rPr lang="pt-BR" dirty="0" err="1"/>
              <a:t>from</a:t>
            </a:r>
            <a:r>
              <a:rPr lang="pt-BR" dirty="0"/>
              <a:t> </a:t>
            </a:r>
            <a:r>
              <a:rPr lang="pt-BR" dirty="0" err="1"/>
              <a:t>table</a:t>
            </a:r>
            <a:r>
              <a:rPr lang="pt-BR" dirty="0"/>
              <a:t> SPACEX</a:t>
            </a:r>
          </a:p>
        </p:txBody>
      </p:sp>
    </p:spTree>
    <p:extLst>
      <p:ext uri="{BB962C8B-B14F-4D97-AF65-F5344CB8AC3E}">
        <p14:creationId xmlns:p14="http://schemas.microsoft.com/office/powerpoint/2010/main" val="883609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All Launch Site Names Launch Site Names Begin with 'CCA'</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pic>
        <p:nvPicPr>
          <p:cNvPr id="7" name="Imagem 6">
            <a:extLst>
              <a:ext uri="{FF2B5EF4-FFF2-40B4-BE49-F238E27FC236}">
                <a16:creationId xmlns:a16="http://schemas.microsoft.com/office/drawing/2014/main" id="{BDFF3DF3-4FAC-9827-1887-881413F6934B}"/>
              </a:ext>
            </a:extLst>
          </p:cNvPr>
          <p:cNvPicPr>
            <a:picLocks noChangeAspect="1"/>
          </p:cNvPicPr>
          <p:nvPr/>
        </p:nvPicPr>
        <p:blipFill>
          <a:blip r:embed="rId2"/>
          <a:stretch>
            <a:fillRect/>
          </a:stretch>
        </p:blipFill>
        <p:spPr>
          <a:xfrm>
            <a:off x="400050" y="2637169"/>
            <a:ext cx="5695950" cy="361950"/>
          </a:xfrm>
          <a:prstGeom prst="rect">
            <a:avLst/>
          </a:prstGeom>
        </p:spPr>
      </p:pic>
      <p:pic>
        <p:nvPicPr>
          <p:cNvPr id="3" name="Imagem 2">
            <a:extLst>
              <a:ext uri="{FF2B5EF4-FFF2-40B4-BE49-F238E27FC236}">
                <a16:creationId xmlns:a16="http://schemas.microsoft.com/office/drawing/2014/main" id="{BA3A1E01-3CCE-DF6F-2716-A2604BD7A850}"/>
              </a:ext>
            </a:extLst>
          </p:cNvPr>
          <p:cNvPicPr>
            <a:picLocks noChangeAspect="1"/>
          </p:cNvPicPr>
          <p:nvPr/>
        </p:nvPicPr>
        <p:blipFill>
          <a:blip r:embed="rId3"/>
          <a:stretch>
            <a:fillRect/>
          </a:stretch>
        </p:blipFill>
        <p:spPr>
          <a:xfrm>
            <a:off x="638881" y="3159693"/>
            <a:ext cx="1047750" cy="1619250"/>
          </a:xfrm>
          <a:prstGeom prst="rect">
            <a:avLst/>
          </a:prstGeom>
        </p:spPr>
      </p:pic>
      <p:pic>
        <p:nvPicPr>
          <p:cNvPr id="9" name="Imagem 8">
            <a:extLst>
              <a:ext uri="{FF2B5EF4-FFF2-40B4-BE49-F238E27FC236}">
                <a16:creationId xmlns:a16="http://schemas.microsoft.com/office/drawing/2014/main" id="{F8970875-0A91-28D8-5E10-63DD336DA04C}"/>
              </a:ext>
            </a:extLst>
          </p:cNvPr>
          <p:cNvPicPr>
            <a:picLocks noChangeAspect="1"/>
          </p:cNvPicPr>
          <p:nvPr/>
        </p:nvPicPr>
        <p:blipFill>
          <a:blip r:embed="rId4"/>
          <a:stretch>
            <a:fillRect/>
          </a:stretch>
        </p:blipFill>
        <p:spPr>
          <a:xfrm>
            <a:off x="3533775" y="1666970"/>
            <a:ext cx="5124450" cy="609600"/>
          </a:xfrm>
          <a:prstGeom prst="rect">
            <a:avLst/>
          </a:prstGeom>
        </p:spPr>
      </p:pic>
      <p:sp>
        <p:nvSpPr>
          <p:cNvPr id="13" name="CaixaDeTexto 12">
            <a:extLst>
              <a:ext uri="{FF2B5EF4-FFF2-40B4-BE49-F238E27FC236}">
                <a16:creationId xmlns:a16="http://schemas.microsoft.com/office/drawing/2014/main" id="{7F919C16-75E7-B6FD-7979-27C45F5D8149}"/>
              </a:ext>
            </a:extLst>
          </p:cNvPr>
          <p:cNvSpPr txBox="1"/>
          <p:nvPr/>
        </p:nvSpPr>
        <p:spPr>
          <a:xfrm>
            <a:off x="2886388" y="3431512"/>
            <a:ext cx="8467411" cy="923330"/>
          </a:xfrm>
          <a:prstGeom prst="rect">
            <a:avLst/>
          </a:prstGeom>
          <a:noFill/>
        </p:spPr>
        <p:txBody>
          <a:bodyPr wrap="square">
            <a:spAutoFit/>
          </a:bodyPr>
          <a:lstStyle/>
          <a:p>
            <a:r>
              <a:rPr lang="pt-BR" dirty="0" err="1"/>
              <a:t>Using</a:t>
            </a:r>
            <a:r>
              <a:rPr lang="pt-BR" dirty="0"/>
              <a:t> </a:t>
            </a:r>
            <a:r>
              <a:rPr lang="pt-BR" dirty="0" err="1"/>
              <a:t>keyword</a:t>
            </a:r>
            <a:r>
              <a:rPr lang="pt-BR" dirty="0"/>
              <a:t> '</a:t>
            </a:r>
            <a:r>
              <a:rPr lang="pt-BR" dirty="0" err="1"/>
              <a:t>limit</a:t>
            </a:r>
            <a:r>
              <a:rPr lang="pt-BR" dirty="0"/>
              <a:t> 5' in </a:t>
            </a:r>
            <a:r>
              <a:rPr lang="pt-BR" dirty="0" err="1"/>
              <a:t>the</a:t>
            </a:r>
            <a:r>
              <a:rPr lang="pt-BR" dirty="0"/>
              <a:t> query </a:t>
            </a:r>
            <a:r>
              <a:rPr lang="pt-BR" dirty="0" err="1"/>
              <a:t>we</a:t>
            </a:r>
            <a:r>
              <a:rPr lang="pt-BR" dirty="0"/>
              <a:t> </a:t>
            </a:r>
            <a:r>
              <a:rPr lang="pt-BR" dirty="0" err="1"/>
              <a:t>fetch</a:t>
            </a:r>
            <a:r>
              <a:rPr lang="pt-BR" dirty="0"/>
              <a:t> 5 </a:t>
            </a:r>
            <a:r>
              <a:rPr lang="pt-BR" dirty="0" err="1"/>
              <a:t>records</a:t>
            </a:r>
            <a:r>
              <a:rPr lang="pt-BR" dirty="0"/>
              <a:t> </a:t>
            </a:r>
            <a:r>
              <a:rPr lang="pt-BR" dirty="0" err="1"/>
              <a:t>from</a:t>
            </a:r>
            <a:r>
              <a:rPr lang="pt-BR" dirty="0"/>
              <a:t> </a:t>
            </a:r>
            <a:r>
              <a:rPr lang="pt-BR" dirty="0" err="1"/>
              <a:t>table</a:t>
            </a:r>
            <a:r>
              <a:rPr lang="pt-BR" dirty="0"/>
              <a:t> SPACEX </a:t>
            </a:r>
            <a:r>
              <a:rPr lang="pt-BR" dirty="0" err="1"/>
              <a:t>and</a:t>
            </a:r>
            <a:r>
              <a:rPr lang="pt-BR" dirty="0"/>
              <a:t> </a:t>
            </a:r>
            <a:r>
              <a:rPr lang="pt-BR" dirty="0" err="1"/>
              <a:t>with</a:t>
            </a:r>
            <a:r>
              <a:rPr lang="pt-BR" dirty="0"/>
              <a:t> </a:t>
            </a:r>
            <a:r>
              <a:rPr lang="pt-BR" dirty="0" err="1"/>
              <a:t>condition</a:t>
            </a:r>
            <a:r>
              <a:rPr lang="pt-BR" dirty="0"/>
              <a:t> 'like' </a:t>
            </a:r>
            <a:r>
              <a:rPr lang="pt-BR" dirty="0" err="1"/>
              <a:t>keyword</a:t>
            </a:r>
            <a:r>
              <a:rPr lang="pt-BR" dirty="0"/>
              <a:t> </a:t>
            </a:r>
            <a:r>
              <a:rPr lang="pt-BR" dirty="0" err="1"/>
              <a:t>with</a:t>
            </a:r>
            <a:r>
              <a:rPr lang="pt-BR" dirty="0"/>
              <a:t> </a:t>
            </a:r>
            <a:r>
              <a:rPr lang="pt-BR" dirty="0" err="1"/>
              <a:t>wild</a:t>
            </a:r>
            <a:r>
              <a:rPr lang="pt-BR" dirty="0"/>
              <a:t> card '</a:t>
            </a:r>
            <a:r>
              <a:rPr lang="pt-BR" dirty="0" err="1"/>
              <a:t>cca</a:t>
            </a:r>
            <a:r>
              <a:rPr lang="pt-BR" dirty="0"/>
              <a:t>%'. The </a:t>
            </a:r>
            <a:r>
              <a:rPr lang="pt-BR" dirty="0" err="1"/>
              <a:t>percentage</a:t>
            </a:r>
            <a:r>
              <a:rPr lang="pt-BR" dirty="0"/>
              <a:t> in </a:t>
            </a:r>
            <a:r>
              <a:rPr lang="pt-BR" dirty="0" err="1"/>
              <a:t>the</a:t>
            </a:r>
            <a:r>
              <a:rPr lang="pt-BR" dirty="0"/>
              <a:t> </a:t>
            </a:r>
            <a:r>
              <a:rPr lang="pt-BR" dirty="0" err="1"/>
              <a:t>end</a:t>
            </a:r>
            <a:r>
              <a:rPr lang="pt-BR" dirty="0"/>
              <a:t> </a:t>
            </a:r>
            <a:r>
              <a:rPr lang="pt-BR" dirty="0" err="1"/>
              <a:t>suggests</a:t>
            </a:r>
            <a:r>
              <a:rPr lang="pt-BR" dirty="0"/>
              <a:t> </a:t>
            </a:r>
            <a:r>
              <a:rPr lang="pt-BR" dirty="0" err="1"/>
              <a:t>that</a:t>
            </a:r>
            <a:r>
              <a:rPr lang="pt-BR" dirty="0"/>
              <a:t> </a:t>
            </a:r>
            <a:r>
              <a:rPr lang="pt-BR" dirty="0" err="1"/>
              <a:t>the</a:t>
            </a:r>
            <a:r>
              <a:rPr lang="pt-BR" dirty="0"/>
              <a:t> '</a:t>
            </a:r>
            <a:r>
              <a:rPr lang="pt-BR" dirty="0" err="1"/>
              <a:t>launch_site</a:t>
            </a:r>
            <a:r>
              <a:rPr lang="pt-BR" dirty="0"/>
              <a:t>' </a:t>
            </a:r>
            <a:r>
              <a:rPr lang="pt-BR" dirty="0" err="1"/>
              <a:t>name</a:t>
            </a:r>
            <a:r>
              <a:rPr lang="pt-BR" dirty="0"/>
              <a:t> must start </a:t>
            </a:r>
            <a:r>
              <a:rPr lang="pt-BR" dirty="0" err="1"/>
              <a:t>with</a:t>
            </a:r>
            <a:r>
              <a:rPr lang="pt-BR" dirty="0"/>
              <a:t> '</a:t>
            </a:r>
            <a:r>
              <a:rPr lang="pt-BR" dirty="0" err="1"/>
              <a:t>cca</a:t>
            </a:r>
            <a:r>
              <a:rPr lang="pt-BR" dirty="0"/>
              <a:t>'</a:t>
            </a:r>
          </a:p>
        </p:txBody>
      </p:sp>
    </p:spTree>
    <p:extLst>
      <p:ext uri="{BB962C8B-B14F-4D97-AF65-F5344CB8AC3E}">
        <p14:creationId xmlns:p14="http://schemas.microsoft.com/office/powerpoint/2010/main" val="2847041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Total Payload Mass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9" name="Imagem 8">
            <a:extLst>
              <a:ext uri="{FF2B5EF4-FFF2-40B4-BE49-F238E27FC236}">
                <a16:creationId xmlns:a16="http://schemas.microsoft.com/office/drawing/2014/main" id="{F8970875-0A91-28D8-5E10-63DD336DA04C}"/>
              </a:ext>
            </a:extLst>
          </p:cNvPr>
          <p:cNvPicPr>
            <a:picLocks noChangeAspect="1"/>
          </p:cNvPicPr>
          <p:nvPr/>
        </p:nvPicPr>
        <p:blipFill>
          <a:blip r:embed="rId2"/>
          <a:stretch>
            <a:fillRect/>
          </a:stretch>
        </p:blipFill>
        <p:spPr>
          <a:xfrm>
            <a:off x="3533775" y="1666970"/>
            <a:ext cx="5124450" cy="609600"/>
          </a:xfrm>
          <a:prstGeom prst="rect">
            <a:avLst/>
          </a:prstGeom>
        </p:spPr>
      </p:pic>
      <p:pic>
        <p:nvPicPr>
          <p:cNvPr id="6" name="Imagem 5">
            <a:extLst>
              <a:ext uri="{FF2B5EF4-FFF2-40B4-BE49-F238E27FC236}">
                <a16:creationId xmlns:a16="http://schemas.microsoft.com/office/drawing/2014/main" id="{898042C4-0368-D175-E162-0F0A7F2293C7}"/>
              </a:ext>
            </a:extLst>
          </p:cNvPr>
          <p:cNvPicPr>
            <a:picLocks noChangeAspect="1"/>
          </p:cNvPicPr>
          <p:nvPr/>
        </p:nvPicPr>
        <p:blipFill>
          <a:blip r:embed="rId3"/>
          <a:stretch>
            <a:fillRect/>
          </a:stretch>
        </p:blipFill>
        <p:spPr>
          <a:xfrm>
            <a:off x="1003475" y="2501869"/>
            <a:ext cx="5924550" cy="457200"/>
          </a:xfrm>
          <a:prstGeom prst="rect">
            <a:avLst/>
          </a:prstGeom>
        </p:spPr>
      </p:pic>
      <p:pic>
        <p:nvPicPr>
          <p:cNvPr id="10" name="Imagem 9">
            <a:extLst>
              <a:ext uri="{FF2B5EF4-FFF2-40B4-BE49-F238E27FC236}">
                <a16:creationId xmlns:a16="http://schemas.microsoft.com/office/drawing/2014/main" id="{63502D56-F67F-2CA1-8B11-9D5060C26E18}"/>
              </a:ext>
            </a:extLst>
          </p:cNvPr>
          <p:cNvPicPr>
            <a:picLocks noChangeAspect="1"/>
          </p:cNvPicPr>
          <p:nvPr/>
        </p:nvPicPr>
        <p:blipFill>
          <a:blip r:embed="rId4"/>
          <a:stretch>
            <a:fillRect/>
          </a:stretch>
        </p:blipFill>
        <p:spPr>
          <a:xfrm>
            <a:off x="1259393" y="3184368"/>
            <a:ext cx="1302936" cy="1180786"/>
          </a:xfrm>
          <a:prstGeom prst="rect">
            <a:avLst/>
          </a:prstGeom>
        </p:spPr>
      </p:pic>
      <p:sp>
        <p:nvSpPr>
          <p:cNvPr id="12" name="CaixaDeTexto 11">
            <a:extLst>
              <a:ext uri="{FF2B5EF4-FFF2-40B4-BE49-F238E27FC236}">
                <a16:creationId xmlns:a16="http://schemas.microsoft.com/office/drawing/2014/main" id="{FB9A5B39-62E4-C8BF-331E-5B795AC85FE7}"/>
              </a:ext>
            </a:extLst>
          </p:cNvPr>
          <p:cNvSpPr txBox="1"/>
          <p:nvPr/>
        </p:nvSpPr>
        <p:spPr>
          <a:xfrm>
            <a:off x="3306850" y="3525964"/>
            <a:ext cx="7242349" cy="646331"/>
          </a:xfrm>
          <a:prstGeom prst="rect">
            <a:avLst/>
          </a:prstGeom>
          <a:noFill/>
        </p:spPr>
        <p:txBody>
          <a:bodyPr wrap="square">
            <a:spAutoFit/>
          </a:bodyPr>
          <a:lstStyle/>
          <a:p>
            <a:r>
              <a:rPr lang="pt-BR" dirty="0" err="1"/>
              <a:t>Using</a:t>
            </a:r>
            <a:r>
              <a:rPr lang="pt-BR" dirty="0"/>
              <a:t> </a:t>
            </a:r>
            <a:r>
              <a:rPr lang="pt-BR" dirty="0" err="1"/>
              <a:t>function</a:t>
            </a:r>
            <a:r>
              <a:rPr lang="pt-BR" dirty="0"/>
              <a:t> SUM </a:t>
            </a:r>
            <a:r>
              <a:rPr lang="pt-BR" dirty="0" err="1"/>
              <a:t>calculates</a:t>
            </a:r>
            <a:r>
              <a:rPr lang="pt-BR" dirty="0"/>
              <a:t> </a:t>
            </a:r>
            <a:r>
              <a:rPr lang="pt-BR" dirty="0" err="1"/>
              <a:t>the</a:t>
            </a:r>
            <a:r>
              <a:rPr lang="pt-BR" dirty="0"/>
              <a:t> total in </a:t>
            </a:r>
            <a:r>
              <a:rPr lang="pt-BR" dirty="0" err="1"/>
              <a:t>the</a:t>
            </a:r>
            <a:r>
              <a:rPr lang="pt-BR" dirty="0"/>
              <a:t> </a:t>
            </a:r>
            <a:r>
              <a:rPr lang="pt-BR" dirty="0" err="1"/>
              <a:t>column</a:t>
            </a:r>
            <a:r>
              <a:rPr lang="pt-BR" dirty="0"/>
              <a:t> '</a:t>
            </a:r>
            <a:r>
              <a:rPr lang="pt-BR" dirty="0" err="1"/>
              <a:t>payload_mass_kg</a:t>
            </a:r>
            <a:r>
              <a:rPr lang="pt-BR" dirty="0"/>
              <a:t>_' </a:t>
            </a:r>
            <a:r>
              <a:rPr lang="pt-BR" dirty="0" err="1"/>
              <a:t>and</a:t>
            </a:r>
            <a:r>
              <a:rPr lang="pt-BR" dirty="0"/>
              <a:t> '</a:t>
            </a:r>
            <a:r>
              <a:rPr lang="pt-BR" dirty="0" err="1"/>
              <a:t>where</a:t>
            </a:r>
            <a:r>
              <a:rPr lang="pt-BR" dirty="0"/>
              <a:t>' </a:t>
            </a:r>
            <a:r>
              <a:rPr lang="pt-BR" dirty="0" err="1"/>
              <a:t>clause</a:t>
            </a:r>
            <a:r>
              <a:rPr lang="pt-BR" dirty="0"/>
              <a:t> </a:t>
            </a:r>
            <a:r>
              <a:rPr lang="pt-BR" dirty="0" err="1"/>
              <a:t>filters</a:t>
            </a:r>
            <a:r>
              <a:rPr lang="pt-BR" dirty="0"/>
              <a:t> </a:t>
            </a:r>
            <a:r>
              <a:rPr lang="pt-BR" dirty="0" err="1"/>
              <a:t>the</a:t>
            </a:r>
            <a:r>
              <a:rPr lang="pt-BR" dirty="0"/>
              <a:t> data </a:t>
            </a:r>
            <a:r>
              <a:rPr lang="pt-BR" dirty="0" err="1"/>
              <a:t>to</a:t>
            </a:r>
            <a:r>
              <a:rPr lang="pt-BR" dirty="0"/>
              <a:t> </a:t>
            </a:r>
            <a:r>
              <a:rPr lang="pt-BR" dirty="0" err="1"/>
              <a:t>fetch</a:t>
            </a:r>
            <a:r>
              <a:rPr lang="pt-BR" dirty="0"/>
              <a:t> '</a:t>
            </a:r>
            <a:r>
              <a:rPr lang="pt-BR" dirty="0" err="1"/>
              <a:t>customer</a:t>
            </a:r>
            <a:r>
              <a:rPr lang="pt-BR" dirty="0"/>
              <a:t>' </a:t>
            </a:r>
            <a:r>
              <a:rPr lang="pt-BR" dirty="0" err="1"/>
              <a:t>by</a:t>
            </a:r>
            <a:r>
              <a:rPr lang="pt-BR" dirty="0"/>
              <a:t> </a:t>
            </a:r>
            <a:r>
              <a:rPr lang="pt-BR" dirty="0" err="1"/>
              <a:t>name</a:t>
            </a:r>
            <a:r>
              <a:rPr lang="pt-BR" dirty="0"/>
              <a:t> '</a:t>
            </a:r>
            <a:r>
              <a:rPr lang="pt-BR" dirty="0" err="1"/>
              <a:t>nasa</a:t>
            </a:r>
            <a:r>
              <a:rPr lang="pt-BR" dirty="0"/>
              <a:t>(</a:t>
            </a:r>
            <a:r>
              <a:rPr lang="pt-BR" dirty="0" err="1"/>
              <a:t>crs</a:t>
            </a:r>
            <a:r>
              <a:rPr lang="pt-BR" dirty="0"/>
              <a:t>)'</a:t>
            </a:r>
          </a:p>
        </p:txBody>
      </p:sp>
    </p:spTree>
    <p:extLst>
      <p:ext uri="{BB962C8B-B14F-4D97-AF65-F5344CB8AC3E}">
        <p14:creationId xmlns:p14="http://schemas.microsoft.com/office/powerpoint/2010/main" val="2078434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Average Payload Mass by F9 v1.1</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pic>
        <p:nvPicPr>
          <p:cNvPr id="9" name="Imagem 8">
            <a:extLst>
              <a:ext uri="{FF2B5EF4-FFF2-40B4-BE49-F238E27FC236}">
                <a16:creationId xmlns:a16="http://schemas.microsoft.com/office/drawing/2014/main" id="{F8970875-0A91-28D8-5E10-63DD336DA04C}"/>
              </a:ext>
            </a:extLst>
          </p:cNvPr>
          <p:cNvPicPr>
            <a:picLocks noChangeAspect="1"/>
          </p:cNvPicPr>
          <p:nvPr/>
        </p:nvPicPr>
        <p:blipFill>
          <a:blip r:embed="rId2"/>
          <a:stretch>
            <a:fillRect/>
          </a:stretch>
        </p:blipFill>
        <p:spPr>
          <a:xfrm>
            <a:off x="3533775" y="1666970"/>
            <a:ext cx="5124450" cy="609600"/>
          </a:xfrm>
          <a:prstGeom prst="rect">
            <a:avLst/>
          </a:prstGeom>
        </p:spPr>
      </p:pic>
      <p:grpSp>
        <p:nvGrpSpPr>
          <p:cNvPr id="11" name="Agrupar 10">
            <a:extLst>
              <a:ext uri="{FF2B5EF4-FFF2-40B4-BE49-F238E27FC236}">
                <a16:creationId xmlns:a16="http://schemas.microsoft.com/office/drawing/2014/main" id="{BA2EAB14-A688-73CE-1A2D-06C9FF6EB277}"/>
              </a:ext>
            </a:extLst>
          </p:cNvPr>
          <p:cNvGrpSpPr/>
          <p:nvPr/>
        </p:nvGrpSpPr>
        <p:grpSpPr>
          <a:xfrm>
            <a:off x="1470460" y="3253780"/>
            <a:ext cx="921047" cy="1228063"/>
            <a:chOff x="3238970" y="2721218"/>
            <a:chExt cx="921047" cy="1228063"/>
          </a:xfrm>
        </p:grpSpPr>
        <p:pic>
          <p:nvPicPr>
            <p:cNvPr id="3" name="Imagem 2">
              <a:extLst>
                <a:ext uri="{FF2B5EF4-FFF2-40B4-BE49-F238E27FC236}">
                  <a16:creationId xmlns:a16="http://schemas.microsoft.com/office/drawing/2014/main" id="{CF9ECF41-146B-13AF-FDB5-467C92D4B5F1}"/>
                </a:ext>
              </a:extLst>
            </p:cNvPr>
            <p:cNvPicPr>
              <a:picLocks noChangeAspect="1"/>
            </p:cNvPicPr>
            <p:nvPr/>
          </p:nvPicPr>
          <p:blipFill>
            <a:blip r:embed="rId3"/>
            <a:stretch>
              <a:fillRect/>
            </a:stretch>
          </p:blipFill>
          <p:spPr>
            <a:xfrm>
              <a:off x="3238970" y="2721218"/>
              <a:ext cx="921047" cy="1228063"/>
            </a:xfrm>
            <a:prstGeom prst="rect">
              <a:avLst/>
            </a:prstGeom>
          </p:spPr>
        </p:pic>
        <p:pic>
          <p:nvPicPr>
            <p:cNvPr id="8" name="Imagem 7">
              <a:extLst>
                <a:ext uri="{FF2B5EF4-FFF2-40B4-BE49-F238E27FC236}">
                  <a16:creationId xmlns:a16="http://schemas.microsoft.com/office/drawing/2014/main" id="{DC3721DD-1C5D-191C-94AF-5F9BAD1E225A}"/>
                </a:ext>
              </a:extLst>
            </p:cNvPr>
            <p:cNvPicPr>
              <a:picLocks noChangeAspect="1"/>
            </p:cNvPicPr>
            <p:nvPr/>
          </p:nvPicPr>
          <p:blipFill>
            <a:blip r:embed="rId4"/>
            <a:stretch>
              <a:fillRect/>
            </a:stretch>
          </p:blipFill>
          <p:spPr>
            <a:xfrm>
              <a:off x="3313601" y="3431512"/>
              <a:ext cx="581025" cy="295275"/>
            </a:xfrm>
            <a:prstGeom prst="rect">
              <a:avLst/>
            </a:prstGeom>
          </p:spPr>
        </p:pic>
      </p:grpSp>
      <p:pic>
        <p:nvPicPr>
          <p:cNvPr id="13" name="Imagem 12">
            <a:extLst>
              <a:ext uri="{FF2B5EF4-FFF2-40B4-BE49-F238E27FC236}">
                <a16:creationId xmlns:a16="http://schemas.microsoft.com/office/drawing/2014/main" id="{C0CA8C51-9383-D7AA-D272-47C634F1DAF2}"/>
              </a:ext>
            </a:extLst>
          </p:cNvPr>
          <p:cNvPicPr>
            <a:picLocks noChangeAspect="1"/>
          </p:cNvPicPr>
          <p:nvPr/>
        </p:nvPicPr>
        <p:blipFill>
          <a:blip r:embed="rId5"/>
          <a:stretch>
            <a:fillRect/>
          </a:stretch>
        </p:blipFill>
        <p:spPr>
          <a:xfrm>
            <a:off x="732064" y="2377264"/>
            <a:ext cx="8471571" cy="539100"/>
          </a:xfrm>
          <a:prstGeom prst="rect">
            <a:avLst/>
          </a:prstGeom>
        </p:spPr>
      </p:pic>
      <p:pic>
        <p:nvPicPr>
          <p:cNvPr id="23" name="Imagem 22">
            <a:extLst>
              <a:ext uri="{FF2B5EF4-FFF2-40B4-BE49-F238E27FC236}">
                <a16:creationId xmlns:a16="http://schemas.microsoft.com/office/drawing/2014/main" id="{986710F1-985A-C1F9-9582-A90B576E99C2}"/>
              </a:ext>
            </a:extLst>
          </p:cNvPr>
          <p:cNvPicPr>
            <a:picLocks noChangeAspect="1"/>
          </p:cNvPicPr>
          <p:nvPr/>
        </p:nvPicPr>
        <p:blipFill>
          <a:blip r:embed="rId6"/>
          <a:stretch>
            <a:fillRect/>
          </a:stretch>
        </p:blipFill>
        <p:spPr>
          <a:xfrm>
            <a:off x="8524015" y="2444752"/>
            <a:ext cx="114112" cy="266280"/>
          </a:xfrm>
          <a:prstGeom prst="rect">
            <a:avLst/>
          </a:prstGeom>
        </p:spPr>
      </p:pic>
      <p:sp>
        <p:nvSpPr>
          <p:cNvPr id="21" name="CaixaDeTexto 20">
            <a:extLst>
              <a:ext uri="{FF2B5EF4-FFF2-40B4-BE49-F238E27FC236}">
                <a16:creationId xmlns:a16="http://schemas.microsoft.com/office/drawing/2014/main" id="{12AE1272-7164-8CB3-B62A-2FA2DFC082AB}"/>
              </a:ext>
            </a:extLst>
          </p:cNvPr>
          <p:cNvSpPr txBox="1"/>
          <p:nvPr/>
        </p:nvSpPr>
        <p:spPr>
          <a:xfrm>
            <a:off x="8435766" y="2423351"/>
            <a:ext cx="196593" cy="292388"/>
          </a:xfrm>
          <a:prstGeom prst="rect">
            <a:avLst/>
          </a:prstGeom>
          <a:noFill/>
        </p:spPr>
        <p:txBody>
          <a:bodyPr wrap="square" rtlCol="0">
            <a:spAutoFit/>
          </a:bodyPr>
          <a:lstStyle/>
          <a:p>
            <a:r>
              <a:rPr lang="pt-BR" sz="1300" dirty="0"/>
              <a:t>1</a:t>
            </a:r>
          </a:p>
        </p:txBody>
      </p:sp>
      <p:sp>
        <p:nvSpPr>
          <p:cNvPr id="25" name="CaixaDeTexto 24">
            <a:extLst>
              <a:ext uri="{FF2B5EF4-FFF2-40B4-BE49-F238E27FC236}">
                <a16:creationId xmlns:a16="http://schemas.microsoft.com/office/drawing/2014/main" id="{0B2B1AE2-F9D3-C2E7-7687-072784AAF414}"/>
              </a:ext>
            </a:extLst>
          </p:cNvPr>
          <p:cNvSpPr txBox="1"/>
          <p:nvPr/>
        </p:nvSpPr>
        <p:spPr>
          <a:xfrm>
            <a:off x="3047163" y="3406146"/>
            <a:ext cx="7945734" cy="923330"/>
          </a:xfrm>
          <a:prstGeom prst="rect">
            <a:avLst/>
          </a:prstGeom>
          <a:noFill/>
        </p:spPr>
        <p:txBody>
          <a:bodyPr wrap="square">
            <a:spAutoFit/>
          </a:bodyPr>
          <a:lstStyle/>
          <a:p>
            <a:r>
              <a:rPr lang="pt-BR" dirty="0" err="1"/>
              <a:t>Using</a:t>
            </a:r>
            <a:r>
              <a:rPr lang="pt-BR" dirty="0"/>
              <a:t> </a:t>
            </a:r>
            <a:r>
              <a:rPr lang="pt-BR" dirty="0" err="1"/>
              <a:t>the</a:t>
            </a:r>
            <a:r>
              <a:rPr lang="pt-BR" dirty="0"/>
              <a:t> </a:t>
            </a:r>
            <a:r>
              <a:rPr lang="pt-BR" dirty="0" err="1"/>
              <a:t>function</a:t>
            </a:r>
            <a:r>
              <a:rPr lang="pt-BR" dirty="0"/>
              <a:t> '</a:t>
            </a:r>
            <a:r>
              <a:rPr lang="pt-BR" dirty="0" err="1"/>
              <a:t>avg</a:t>
            </a:r>
            <a:r>
              <a:rPr lang="pt-BR" dirty="0"/>
              <a:t>' </a:t>
            </a:r>
            <a:r>
              <a:rPr lang="pt-BR" dirty="0" err="1"/>
              <a:t>works</a:t>
            </a:r>
            <a:r>
              <a:rPr lang="pt-BR" dirty="0"/>
              <a:t> out </a:t>
            </a:r>
            <a:r>
              <a:rPr lang="pt-BR" dirty="0" err="1"/>
              <a:t>the</a:t>
            </a:r>
            <a:r>
              <a:rPr lang="pt-BR" dirty="0"/>
              <a:t> </a:t>
            </a:r>
            <a:r>
              <a:rPr lang="pt-BR" dirty="0" err="1"/>
              <a:t>average</a:t>
            </a:r>
            <a:r>
              <a:rPr lang="pt-BR" dirty="0"/>
              <a:t> in </a:t>
            </a:r>
            <a:r>
              <a:rPr lang="pt-BR" dirty="0" err="1"/>
              <a:t>the</a:t>
            </a:r>
            <a:r>
              <a:rPr lang="pt-BR" dirty="0"/>
              <a:t> </a:t>
            </a:r>
            <a:r>
              <a:rPr lang="pt-BR" dirty="0" err="1"/>
              <a:t>column</a:t>
            </a:r>
            <a:r>
              <a:rPr lang="pt-BR" dirty="0"/>
              <a:t> '</a:t>
            </a:r>
            <a:r>
              <a:rPr lang="pt-BR" dirty="0" err="1"/>
              <a:t>payload_mass_kg</a:t>
            </a:r>
            <a:r>
              <a:rPr lang="pt-BR" dirty="0"/>
              <a:t>_.</a:t>
            </a:r>
          </a:p>
          <a:p>
            <a:r>
              <a:rPr lang="pt-BR" dirty="0"/>
              <a:t>The '</a:t>
            </a:r>
            <a:r>
              <a:rPr lang="pt-BR" dirty="0" err="1"/>
              <a:t>where</a:t>
            </a:r>
            <a:r>
              <a:rPr lang="pt-BR" dirty="0"/>
              <a:t>' </a:t>
            </a:r>
            <a:r>
              <a:rPr lang="pt-BR" dirty="0" err="1"/>
              <a:t>clause</a:t>
            </a:r>
            <a:r>
              <a:rPr lang="pt-BR" dirty="0"/>
              <a:t> </a:t>
            </a:r>
            <a:r>
              <a:rPr lang="pt-BR" dirty="0" err="1"/>
              <a:t>filters</a:t>
            </a:r>
            <a:r>
              <a:rPr lang="pt-BR" dirty="0"/>
              <a:t> </a:t>
            </a:r>
            <a:r>
              <a:rPr lang="pt-BR" dirty="0" err="1"/>
              <a:t>the</a:t>
            </a:r>
            <a:r>
              <a:rPr lang="pt-BR" dirty="0"/>
              <a:t> </a:t>
            </a:r>
            <a:r>
              <a:rPr lang="pt-BR" dirty="0" err="1"/>
              <a:t>dataset</a:t>
            </a:r>
            <a:r>
              <a:rPr lang="pt-BR" dirty="0"/>
              <a:t> </a:t>
            </a:r>
            <a:r>
              <a:rPr lang="pt-BR" dirty="0" err="1"/>
              <a:t>to</a:t>
            </a:r>
            <a:r>
              <a:rPr lang="pt-BR" dirty="0"/>
              <a:t> </a:t>
            </a:r>
            <a:r>
              <a:rPr lang="pt-BR" dirty="0" err="1"/>
              <a:t>only</a:t>
            </a:r>
            <a:r>
              <a:rPr lang="pt-BR" dirty="0"/>
              <a:t> </a:t>
            </a:r>
            <a:r>
              <a:rPr lang="pt-BR" dirty="0" err="1"/>
              <a:t>perform</a:t>
            </a:r>
            <a:r>
              <a:rPr lang="pt-BR" dirty="0"/>
              <a:t> </a:t>
            </a:r>
            <a:r>
              <a:rPr lang="pt-BR" dirty="0" err="1"/>
              <a:t>calculations</a:t>
            </a:r>
            <a:r>
              <a:rPr lang="pt-BR" dirty="0"/>
              <a:t> </a:t>
            </a:r>
            <a:r>
              <a:rPr lang="pt-BR" dirty="0" err="1"/>
              <a:t>on</a:t>
            </a:r>
            <a:r>
              <a:rPr lang="pt-BR" dirty="0"/>
              <a:t> '</a:t>
            </a:r>
            <a:r>
              <a:rPr lang="pt-BR" dirty="0" err="1"/>
              <a:t>booster_version</a:t>
            </a:r>
            <a:r>
              <a:rPr lang="pt-BR" dirty="0"/>
              <a:t> "f9 v1.1“’.</a:t>
            </a:r>
          </a:p>
        </p:txBody>
      </p:sp>
    </p:spTree>
    <p:extLst>
      <p:ext uri="{BB962C8B-B14F-4D97-AF65-F5344CB8AC3E}">
        <p14:creationId xmlns:p14="http://schemas.microsoft.com/office/powerpoint/2010/main" val="1167437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First Successful Ground Landing Date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9" name="Imagem 8">
            <a:extLst>
              <a:ext uri="{FF2B5EF4-FFF2-40B4-BE49-F238E27FC236}">
                <a16:creationId xmlns:a16="http://schemas.microsoft.com/office/drawing/2014/main" id="{F8970875-0A91-28D8-5E10-63DD336DA04C}"/>
              </a:ext>
            </a:extLst>
          </p:cNvPr>
          <p:cNvPicPr>
            <a:picLocks noChangeAspect="1"/>
          </p:cNvPicPr>
          <p:nvPr/>
        </p:nvPicPr>
        <p:blipFill>
          <a:blip r:embed="rId2"/>
          <a:stretch>
            <a:fillRect/>
          </a:stretch>
        </p:blipFill>
        <p:spPr>
          <a:xfrm>
            <a:off x="3533775" y="1666970"/>
            <a:ext cx="5124450" cy="609600"/>
          </a:xfrm>
          <a:prstGeom prst="rect">
            <a:avLst/>
          </a:prstGeom>
        </p:spPr>
      </p:pic>
      <p:pic>
        <p:nvPicPr>
          <p:cNvPr id="23" name="Imagem 22">
            <a:extLst>
              <a:ext uri="{FF2B5EF4-FFF2-40B4-BE49-F238E27FC236}">
                <a16:creationId xmlns:a16="http://schemas.microsoft.com/office/drawing/2014/main" id="{986710F1-985A-C1F9-9582-A90B576E99C2}"/>
              </a:ext>
            </a:extLst>
          </p:cNvPr>
          <p:cNvPicPr>
            <a:picLocks noChangeAspect="1"/>
          </p:cNvPicPr>
          <p:nvPr/>
        </p:nvPicPr>
        <p:blipFill>
          <a:blip r:embed="rId3"/>
          <a:stretch>
            <a:fillRect/>
          </a:stretch>
        </p:blipFill>
        <p:spPr>
          <a:xfrm>
            <a:off x="8524015" y="2444752"/>
            <a:ext cx="114112" cy="266280"/>
          </a:xfrm>
          <a:prstGeom prst="rect">
            <a:avLst/>
          </a:prstGeom>
        </p:spPr>
      </p:pic>
      <p:pic>
        <p:nvPicPr>
          <p:cNvPr id="6" name="Imagem 5">
            <a:extLst>
              <a:ext uri="{FF2B5EF4-FFF2-40B4-BE49-F238E27FC236}">
                <a16:creationId xmlns:a16="http://schemas.microsoft.com/office/drawing/2014/main" id="{37EDAA78-0B56-95FF-8899-A8F7479D98FC}"/>
              </a:ext>
            </a:extLst>
          </p:cNvPr>
          <p:cNvPicPr>
            <a:picLocks noChangeAspect="1"/>
          </p:cNvPicPr>
          <p:nvPr/>
        </p:nvPicPr>
        <p:blipFill>
          <a:blip r:embed="rId4"/>
          <a:stretch>
            <a:fillRect/>
          </a:stretch>
        </p:blipFill>
        <p:spPr>
          <a:xfrm>
            <a:off x="909271" y="2343197"/>
            <a:ext cx="6153150" cy="390525"/>
          </a:xfrm>
          <a:prstGeom prst="rect">
            <a:avLst/>
          </a:prstGeom>
        </p:spPr>
      </p:pic>
      <p:pic>
        <p:nvPicPr>
          <p:cNvPr id="10" name="Imagem 9">
            <a:extLst>
              <a:ext uri="{FF2B5EF4-FFF2-40B4-BE49-F238E27FC236}">
                <a16:creationId xmlns:a16="http://schemas.microsoft.com/office/drawing/2014/main" id="{9A829900-6A52-C081-07C4-55D9D1DA84E6}"/>
              </a:ext>
            </a:extLst>
          </p:cNvPr>
          <p:cNvPicPr>
            <a:picLocks noChangeAspect="1"/>
          </p:cNvPicPr>
          <p:nvPr/>
        </p:nvPicPr>
        <p:blipFill>
          <a:blip r:embed="rId5"/>
          <a:stretch>
            <a:fillRect/>
          </a:stretch>
        </p:blipFill>
        <p:spPr>
          <a:xfrm>
            <a:off x="1260911" y="3060246"/>
            <a:ext cx="1045403" cy="587305"/>
          </a:xfrm>
          <a:prstGeom prst="rect">
            <a:avLst/>
          </a:prstGeom>
        </p:spPr>
      </p:pic>
      <p:sp>
        <p:nvSpPr>
          <p:cNvPr id="16" name="CaixaDeTexto 15">
            <a:extLst>
              <a:ext uri="{FF2B5EF4-FFF2-40B4-BE49-F238E27FC236}">
                <a16:creationId xmlns:a16="http://schemas.microsoft.com/office/drawing/2014/main" id="{3286D058-D203-9E34-DB60-65438CAEBEAC}"/>
              </a:ext>
            </a:extLst>
          </p:cNvPr>
          <p:cNvSpPr txBox="1"/>
          <p:nvPr/>
        </p:nvSpPr>
        <p:spPr>
          <a:xfrm>
            <a:off x="3278275" y="3495041"/>
            <a:ext cx="7734718" cy="923330"/>
          </a:xfrm>
          <a:prstGeom prst="rect">
            <a:avLst/>
          </a:prstGeom>
          <a:noFill/>
        </p:spPr>
        <p:txBody>
          <a:bodyPr wrap="square">
            <a:spAutoFit/>
          </a:bodyPr>
          <a:lstStyle/>
          <a:p>
            <a:r>
              <a:rPr lang="pt-BR" dirty="0" err="1"/>
              <a:t>Using</a:t>
            </a:r>
            <a:r>
              <a:rPr lang="pt-BR" dirty="0"/>
              <a:t> </a:t>
            </a:r>
            <a:r>
              <a:rPr lang="pt-BR" dirty="0" err="1"/>
              <a:t>the</a:t>
            </a:r>
            <a:r>
              <a:rPr lang="pt-BR" dirty="0"/>
              <a:t> </a:t>
            </a:r>
            <a:r>
              <a:rPr lang="pt-BR" dirty="0" err="1"/>
              <a:t>function</a:t>
            </a:r>
            <a:r>
              <a:rPr lang="pt-BR" dirty="0"/>
              <a:t> 'min' </a:t>
            </a:r>
            <a:r>
              <a:rPr lang="pt-BR" dirty="0" err="1"/>
              <a:t>works</a:t>
            </a:r>
            <a:r>
              <a:rPr lang="pt-BR" dirty="0"/>
              <a:t> out </a:t>
            </a:r>
            <a:r>
              <a:rPr lang="pt-BR" dirty="0" err="1"/>
              <a:t>the</a:t>
            </a:r>
            <a:r>
              <a:rPr lang="pt-BR" dirty="0"/>
              <a:t> </a:t>
            </a:r>
            <a:r>
              <a:rPr lang="pt-BR" dirty="0" err="1"/>
              <a:t>minimium</a:t>
            </a:r>
            <a:r>
              <a:rPr lang="pt-BR" dirty="0"/>
              <a:t> date in </a:t>
            </a:r>
            <a:r>
              <a:rPr lang="pt-BR" dirty="0" err="1"/>
              <a:t>the</a:t>
            </a:r>
            <a:r>
              <a:rPr lang="pt-BR" dirty="0"/>
              <a:t> </a:t>
            </a:r>
            <a:r>
              <a:rPr lang="pt-BR" dirty="0" err="1"/>
              <a:t>column</a:t>
            </a:r>
            <a:r>
              <a:rPr lang="pt-BR" dirty="0"/>
              <a:t> 'date' </a:t>
            </a:r>
            <a:r>
              <a:rPr lang="pt-BR" dirty="0" err="1"/>
              <a:t>and</a:t>
            </a:r>
            <a:r>
              <a:rPr lang="pt-BR" dirty="0"/>
              <a:t> '</a:t>
            </a:r>
            <a:r>
              <a:rPr lang="pt-BR" dirty="0" err="1"/>
              <a:t>where</a:t>
            </a:r>
            <a:r>
              <a:rPr lang="pt-BR" dirty="0"/>
              <a:t>' </a:t>
            </a:r>
            <a:r>
              <a:rPr lang="pt-BR" dirty="0" err="1"/>
              <a:t>clause</a:t>
            </a:r>
            <a:r>
              <a:rPr lang="pt-BR" dirty="0"/>
              <a:t> </a:t>
            </a:r>
            <a:r>
              <a:rPr lang="pt-BR" dirty="0" err="1"/>
              <a:t>filters</a:t>
            </a:r>
            <a:r>
              <a:rPr lang="pt-BR" dirty="0"/>
              <a:t> </a:t>
            </a:r>
            <a:r>
              <a:rPr lang="pt-BR" dirty="0" err="1"/>
              <a:t>the</a:t>
            </a:r>
            <a:r>
              <a:rPr lang="pt-BR" dirty="0"/>
              <a:t> data </a:t>
            </a:r>
            <a:r>
              <a:rPr lang="pt-BR" dirty="0" err="1"/>
              <a:t>to</a:t>
            </a:r>
            <a:r>
              <a:rPr lang="pt-BR" dirty="0"/>
              <a:t> </a:t>
            </a:r>
            <a:r>
              <a:rPr lang="pt-BR" dirty="0" err="1"/>
              <a:t>only</a:t>
            </a:r>
            <a:r>
              <a:rPr lang="pt-BR" dirty="0"/>
              <a:t> </a:t>
            </a:r>
            <a:r>
              <a:rPr lang="pt-BR" dirty="0" err="1"/>
              <a:t>perform</a:t>
            </a:r>
            <a:r>
              <a:rPr lang="pt-BR" dirty="0"/>
              <a:t> </a:t>
            </a:r>
            <a:r>
              <a:rPr lang="pt-BR" dirty="0" err="1"/>
              <a:t>calculations</a:t>
            </a:r>
            <a:r>
              <a:rPr lang="pt-BR" dirty="0"/>
              <a:t> </a:t>
            </a:r>
            <a:r>
              <a:rPr lang="pt-BR" dirty="0" err="1"/>
              <a:t>on</a:t>
            </a:r>
            <a:r>
              <a:rPr lang="pt-BR" dirty="0"/>
              <a:t> '</a:t>
            </a:r>
            <a:r>
              <a:rPr lang="pt-BR" dirty="0" err="1"/>
              <a:t>landing_outcome</a:t>
            </a:r>
            <a:r>
              <a:rPr lang="pt-BR" dirty="0"/>
              <a:t>' </a:t>
            </a:r>
            <a:r>
              <a:rPr lang="pt-BR" dirty="0" err="1"/>
              <a:t>with</a:t>
            </a:r>
            <a:r>
              <a:rPr lang="pt-BR" dirty="0"/>
              <a:t> </a:t>
            </a:r>
            <a:r>
              <a:rPr lang="pt-BR" dirty="0" err="1"/>
              <a:t>values</a:t>
            </a:r>
            <a:r>
              <a:rPr lang="pt-BR" dirty="0"/>
              <a:t> '</a:t>
            </a:r>
            <a:r>
              <a:rPr lang="pt-BR" dirty="0" err="1"/>
              <a:t>success</a:t>
            </a:r>
            <a:r>
              <a:rPr lang="pt-BR" dirty="0"/>
              <a:t> (</a:t>
            </a:r>
            <a:r>
              <a:rPr lang="pt-BR" dirty="0" err="1"/>
              <a:t>ground</a:t>
            </a:r>
            <a:r>
              <a:rPr lang="pt-BR" dirty="0"/>
              <a:t> </a:t>
            </a:r>
            <a:r>
              <a:rPr lang="pt-BR" dirty="0" err="1"/>
              <a:t>pad</a:t>
            </a:r>
            <a:r>
              <a:rPr lang="pt-BR" dirty="0"/>
              <a:t>)'.</a:t>
            </a:r>
          </a:p>
        </p:txBody>
      </p:sp>
    </p:spTree>
    <p:extLst>
      <p:ext uri="{BB962C8B-B14F-4D97-AF65-F5344CB8AC3E}">
        <p14:creationId xmlns:p14="http://schemas.microsoft.com/office/powerpoint/2010/main" val="1956322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Successful Drone Ship Landing with Payload between 4000 and 6000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9" name="Imagem 8">
            <a:extLst>
              <a:ext uri="{FF2B5EF4-FFF2-40B4-BE49-F238E27FC236}">
                <a16:creationId xmlns:a16="http://schemas.microsoft.com/office/drawing/2014/main" id="{F8970875-0A91-28D8-5E10-63DD336DA04C}"/>
              </a:ext>
            </a:extLst>
          </p:cNvPr>
          <p:cNvPicPr>
            <a:picLocks noChangeAspect="1"/>
          </p:cNvPicPr>
          <p:nvPr/>
        </p:nvPicPr>
        <p:blipFill>
          <a:blip r:embed="rId2"/>
          <a:stretch>
            <a:fillRect/>
          </a:stretch>
        </p:blipFill>
        <p:spPr>
          <a:xfrm>
            <a:off x="3533775" y="1666970"/>
            <a:ext cx="5124450" cy="609600"/>
          </a:xfrm>
          <a:prstGeom prst="rect">
            <a:avLst/>
          </a:prstGeom>
        </p:spPr>
      </p:pic>
      <p:pic>
        <p:nvPicPr>
          <p:cNvPr id="23" name="Imagem 22">
            <a:extLst>
              <a:ext uri="{FF2B5EF4-FFF2-40B4-BE49-F238E27FC236}">
                <a16:creationId xmlns:a16="http://schemas.microsoft.com/office/drawing/2014/main" id="{986710F1-985A-C1F9-9582-A90B576E99C2}"/>
              </a:ext>
            </a:extLst>
          </p:cNvPr>
          <p:cNvPicPr>
            <a:picLocks noChangeAspect="1"/>
          </p:cNvPicPr>
          <p:nvPr/>
        </p:nvPicPr>
        <p:blipFill>
          <a:blip r:embed="rId3"/>
          <a:stretch>
            <a:fillRect/>
          </a:stretch>
        </p:blipFill>
        <p:spPr>
          <a:xfrm>
            <a:off x="8524015" y="2444752"/>
            <a:ext cx="114112" cy="266280"/>
          </a:xfrm>
          <a:prstGeom prst="rect">
            <a:avLst/>
          </a:prstGeom>
        </p:spPr>
      </p:pic>
      <p:pic>
        <p:nvPicPr>
          <p:cNvPr id="3" name="Imagem 2">
            <a:extLst>
              <a:ext uri="{FF2B5EF4-FFF2-40B4-BE49-F238E27FC236}">
                <a16:creationId xmlns:a16="http://schemas.microsoft.com/office/drawing/2014/main" id="{C5B48E7F-FE22-2E5B-0E9F-F00496C54C05}"/>
              </a:ext>
            </a:extLst>
          </p:cNvPr>
          <p:cNvPicPr>
            <a:picLocks noChangeAspect="1"/>
          </p:cNvPicPr>
          <p:nvPr/>
        </p:nvPicPr>
        <p:blipFill>
          <a:blip r:embed="rId4"/>
          <a:stretch>
            <a:fillRect/>
          </a:stretch>
        </p:blipFill>
        <p:spPr>
          <a:xfrm>
            <a:off x="888912" y="2382629"/>
            <a:ext cx="8886825" cy="390525"/>
          </a:xfrm>
          <a:prstGeom prst="rect">
            <a:avLst/>
          </a:prstGeom>
        </p:spPr>
      </p:pic>
      <p:pic>
        <p:nvPicPr>
          <p:cNvPr id="8" name="Imagem 7">
            <a:extLst>
              <a:ext uri="{FF2B5EF4-FFF2-40B4-BE49-F238E27FC236}">
                <a16:creationId xmlns:a16="http://schemas.microsoft.com/office/drawing/2014/main" id="{AD748B39-EB15-A431-142B-B011F45DF16B}"/>
              </a:ext>
            </a:extLst>
          </p:cNvPr>
          <p:cNvPicPr>
            <a:picLocks noChangeAspect="1"/>
          </p:cNvPicPr>
          <p:nvPr/>
        </p:nvPicPr>
        <p:blipFill>
          <a:blip r:embed="rId5"/>
          <a:stretch>
            <a:fillRect/>
          </a:stretch>
        </p:blipFill>
        <p:spPr>
          <a:xfrm>
            <a:off x="1096369" y="3227405"/>
            <a:ext cx="1076325" cy="2171700"/>
          </a:xfrm>
          <a:prstGeom prst="rect">
            <a:avLst/>
          </a:prstGeom>
        </p:spPr>
      </p:pic>
      <p:sp>
        <p:nvSpPr>
          <p:cNvPr id="13" name="CaixaDeTexto 12">
            <a:extLst>
              <a:ext uri="{FF2B5EF4-FFF2-40B4-BE49-F238E27FC236}">
                <a16:creationId xmlns:a16="http://schemas.microsoft.com/office/drawing/2014/main" id="{75CD6A92-EE28-5A1C-BA03-E19778A5108D}"/>
              </a:ext>
            </a:extLst>
          </p:cNvPr>
          <p:cNvSpPr txBox="1"/>
          <p:nvPr/>
        </p:nvSpPr>
        <p:spPr>
          <a:xfrm>
            <a:off x="3047163" y="3754678"/>
            <a:ext cx="8306637" cy="923330"/>
          </a:xfrm>
          <a:prstGeom prst="rect">
            <a:avLst/>
          </a:prstGeom>
          <a:noFill/>
        </p:spPr>
        <p:txBody>
          <a:bodyPr wrap="square">
            <a:spAutoFit/>
          </a:bodyPr>
          <a:lstStyle/>
          <a:p>
            <a:r>
              <a:rPr lang="pt-BR" dirty="0" err="1"/>
              <a:t>Selecting</a:t>
            </a:r>
            <a:r>
              <a:rPr lang="pt-BR" dirty="0"/>
              <a:t> </a:t>
            </a:r>
            <a:r>
              <a:rPr lang="pt-BR" dirty="0" err="1"/>
              <a:t>only</a:t>
            </a:r>
            <a:r>
              <a:rPr lang="pt-BR" dirty="0"/>
              <a:t> '</a:t>
            </a:r>
            <a:r>
              <a:rPr lang="pt-BR" dirty="0" err="1"/>
              <a:t>booster_version</a:t>
            </a:r>
            <a:r>
              <a:rPr lang="pt-BR" dirty="0"/>
              <a:t>' '</a:t>
            </a:r>
            <a:r>
              <a:rPr lang="pt-BR" dirty="0" err="1"/>
              <a:t>where</a:t>
            </a:r>
            <a:r>
              <a:rPr lang="pt-BR" dirty="0"/>
              <a:t>' </a:t>
            </a:r>
            <a:r>
              <a:rPr lang="pt-BR" dirty="0" err="1"/>
              <a:t>clause</a:t>
            </a:r>
            <a:r>
              <a:rPr lang="pt-BR" dirty="0"/>
              <a:t> </a:t>
            </a:r>
            <a:r>
              <a:rPr lang="pt-BR" dirty="0" err="1"/>
              <a:t>filters</a:t>
            </a:r>
            <a:r>
              <a:rPr lang="pt-BR" dirty="0"/>
              <a:t> </a:t>
            </a:r>
            <a:r>
              <a:rPr lang="pt-BR" dirty="0" err="1"/>
              <a:t>the</a:t>
            </a:r>
            <a:r>
              <a:rPr lang="pt-BR" dirty="0"/>
              <a:t> </a:t>
            </a:r>
            <a:r>
              <a:rPr lang="pt-BR" dirty="0" err="1"/>
              <a:t>dataset</a:t>
            </a:r>
            <a:r>
              <a:rPr lang="pt-BR" dirty="0"/>
              <a:t> </a:t>
            </a:r>
            <a:r>
              <a:rPr lang="pt-BR" dirty="0" err="1"/>
              <a:t>to</a:t>
            </a:r>
            <a:r>
              <a:rPr lang="pt-BR" dirty="0"/>
              <a:t> '</a:t>
            </a:r>
            <a:r>
              <a:rPr lang="pt-BR" dirty="0" err="1"/>
              <a:t>landing_outcome</a:t>
            </a:r>
            <a:r>
              <a:rPr lang="pt-BR" dirty="0"/>
              <a:t> = </a:t>
            </a:r>
            <a:r>
              <a:rPr lang="pt-BR" dirty="0" err="1"/>
              <a:t>success</a:t>
            </a:r>
            <a:r>
              <a:rPr lang="pt-BR" dirty="0"/>
              <a:t> (drone </a:t>
            </a:r>
            <a:r>
              <a:rPr lang="pt-BR" dirty="0" err="1"/>
              <a:t>ship</a:t>
            </a:r>
            <a:r>
              <a:rPr lang="pt-BR" dirty="0"/>
              <a:t>)' '</a:t>
            </a:r>
            <a:r>
              <a:rPr lang="pt-BR" dirty="0" err="1"/>
              <a:t>and</a:t>
            </a:r>
            <a:r>
              <a:rPr lang="pt-BR" dirty="0"/>
              <a:t>' </a:t>
            </a:r>
            <a:r>
              <a:rPr lang="pt-BR" dirty="0" err="1"/>
              <a:t>clause</a:t>
            </a:r>
            <a:r>
              <a:rPr lang="pt-BR" dirty="0"/>
              <a:t> </a:t>
            </a:r>
            <a:r>
              <a:rPr lang="pt-BR" dirty="0" err="1"/>
              <a:t>specifies</a:t>
            </a:r>
            <a:r>
              <a:rPr lang="pt-BR" dirty="0"/>
              <a:t> </a:t>
            </a:r>
            <a:r>
              <a:rPr lang="pt-BR" dirty="0" err="1"/>
              <a:t>additional</a:t>
            </a:r>
            <a:r>
              <a:rPr lang="pt-BR" dirty="0"/>
              <a:t> </a:t>
            </a:r>
            <a:r>
              <a:rPr lang="pt-BR" dirty="0" err="1"/>
              <a:t>filter</a:t>
            </a:r>
            <a:r>
              <a:rPr lang="pt-BR" dirty="0"/>
              <a:t> </a:t>
            </a:r>
            <a:r>
              <a:rPr lang="pt-BR" dirty="0" err="1"/>
              <a:t>conditions</a:t>
            </a:r>
            <a:r>
              <a:rPr lang="pt-BR" dirty="0"/>
              <a:t> '</a:t>
            </a:r>
            <a:r>
              <a:rPr lang="pt-BR" dirty="0" err="1"/>
              <a:t>payload_mass_kg</a:t>
            </a:r>
            <a:r>
              <a:rPr lang="pt-BR" dirty="0"/>
              <a:t>_ &gt; 4000 </a:t>
            </a:r>
            <a:r>
              <a:rPr lang="pt-BR" dirty="0" err="1"/>
              <a:t>and</a:t>
            </a:r>
            <a:r>
              <a:rPr lang="pt-BR" dirty="0"/>
              <a:t> </a:t>
            </a:r>
            <a:r>
              <a:rPr lang="pt-BR" dirty="0" err="1"/>
              <a:t>payload_mass_kg</a:t>
            </a:r>
            <a:r>
              <a:rPr lang="pt-BR" dirty="0"/>
              <a:t>_ &lt; 6000'</a:t>
            </a:r>
          </a:p>
        </p:txBody>
      </p:sp>
    </p:spTree>
    <p:extLst>
      <p:ext uri="{BB962C8B-B14F-4D97-AF65-F5344CB8AC3E}">
        <p14:creationId xmlns:p14="http://schemas.microsoft.com/office/powerpoint/2010/main" val="3417840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8" name="Rectangle 69">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1">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98257" y="637523"/>
            <a:ext cx="3608896" cy="16909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b="1" kern="1200">
                <a:solidFill>
                  <a:srgbClr val="FFFFFF"/>
                </a:solidFill>
                <a:latin typeface="+mj-lt"/>
                <a:ea typeface="+mj-ea"/>
                <a:cs typeface="+mj-cs"/>
              </a:rPr>
              <a:t>Executive Summary</a:t>
            </a:r>
          </a:p>
        </p:txBody>
      </p:sp>
      <p:pic>
        <p:nvPicPr>
          <p:cNvPr id="3" name="Imagem 2">
            <a:extLst>
              <a:ext uri="{FF2B5EF4-FFF2-40B4-BE49-F238E27FC236}">
                <a16:creationId xmlns:a16="http://schemas.microsoft.com/office/drawing/2014/main" id="{51828171-8535-C1D9-619F-3CBAD82F1CAD}"/>
              </a:ext>
            </a:extLst>
          </p:cNvPr>
          <p:cNvPicPr>
            <a:picLocks noChangeAspect="1"/>
          </p:cNvPicPr>
          <p:nvPr/>
        </p:nvPicPr>
        <p:blipFill rotWithShape="1">
          <a:blip r:embed="rId2"/>
          <a:srcRect l="22530" r="21308" b="-1"/>
          <a:stretch/>
        </p:blipFill>
        <p:spPr>
          <a:xfrm>
            <a:off x="4968250" y="325905"/>
            <a:ext cx="2249424" cy="2002611"/>
          </a:xfrm>
          <a:prstGeom prst="rect">
            <a:avLst/>
          </a:prstGeom>
        </p:spPr>
      </p:pic>
      <p:sp>
        <p:nvSpPr>
          <p:cNvPr id="49" name="Content Placeholder 2">
            <a:extLst>
              <a:ext uri="{FF2B5EF4-FFF2-40B4-BE49-F238E27FC236}">
                <a16:creationId xmlns:a16="http://schemas.microsoft.com/office/drawing/2014/main" id="{79EF1473-3ADD-43F1-A495-57AAB7FD902F}"/>
              </a:ext>
            </a:extLst>
          </p:cNvPr>
          <p:cNvSpPr txBox="1">
            <a:spLocks/>
          </p:cNvSpPr>
          <p:nvPr/>
        </p:nvSpPr>
        <p:spPr>
          <a:xfrm>
            <a:off x="798256" y="2474260"/>
            <a:ext cx="3607930" cy="36771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400" b="1">
                <a:solidFill>
                  <a:srgbClr val="FFFFFF"/>
                </a:solidFill>
                <a:latin typeface="+mn-lt"/>
              </a:rPr>
              <a:t>Summary of methodologies</a:t>
            </a:r>
          </a:p>
          <a:p>
            <a:pPr lvl="1">
              <a:spcBef>
                <a:spcPts val="1400"/>
              </a:spcBef>
              <a:buFont typeface="Arial" panose="020B0604020202020204" pitchFamily="34" charset="0"/>
              <a:buChar char="•"/>
            </a:pPr>
            <a:r>
              <a:rPr lang="en-US" sz="1400">
                <a:solidFill>
                  <a:srgbClr val="FFFFFF"/>
                </a:solidFill>
                <a:latin typeface="+mn-lt"/>
              </a:rPr>
              <a:t>Data Collection with SQL, Web Scraping and API</a:t>
            </a:r>
          </a:p>
          <a:p>
            <a:pPr lvl="1">
              <a:spcBef>
                <a:spcPts val="1400"/>
              </a:spcBef>
              <a:buFont typeface="Arial" panose="020B0604020202020204" pitchFamily="34" charset="0"/>
              <a:buChar char="•"/>
            </a:pPr>
            <a:r>
              <a:rPr lang="en-US" sz="1400">
                <a:solidFill>
                  <a:srgbClr val="FFFFFF"/>
                </a:solidFill>
                <a:latin typeface="+mn-lt"/>
              </a:rPr>
              <a:t>Exploratory data and analysis</a:t>
            </a:r>
          </a:p>
          <a:p>
            <a:pPr lvl="1">
              <a:spcBef>
                <a:spcPts val="1400"/>
              </a:spcBef>
              <a:buFont typeface="Arial" panose="020B0604020202020204" pitchFamily="34" charset="0"/>
              <a:buChar char="•"/>
            </a:pPr>
            <a:r>
              <a:rPr lang="en-US" sz="1400">
                <a:solidFill>
                  <a:srgbClr val="FFFFFF"/>
                </a:solidFill>
                <a:latin typeface="+mn-lt"/>
              </a:rPr>
              <a:t>Create Maps with Folium</a:t>
            </a:r>
          </a:p>
          <a:p>
            <a:pPr lvl="1">
              <a:spcBef>
                <a:spcPts val="1400"/>
              </a:spcBef>
              <a:buFont typeface="Arial" panose="020B0604020202020204" pitchFamily="34" charset="0"/>
              <a:buChar char="•"/>
            </a:pPr>
            <a:r>
              <a:rPr lang="en-US" sz="1400">
                <a:solidFill>
                  <a:srgbClr val="FFFFFF"/>
                </a:solidFill>
                <a:latin typeface="+mn-lt"/>
              </a:rPr>
              <a:t>Create Predict Model to analysis the launch Space Y</a:t>
            </a:r>
          </a:p>
          <a:p>
            <a:pPr lvl="1">
              <a:spcBef>
                <a:spcPts val="1400"/>
              </a:spcBef>
              <a:buFont typeface="Arial" panose="020B0604020202020204" pitchFamily="34" charset="0"/>
              <a:buChar char="•"/>
            </a:pPr>
            <a:r>
              <a:rPr lang="en-US" sz="1400">
                <a:solidFill>
                  <a:srgbClr val="FFFFFF"/>
                </a:solidFill>
                <a:latin typeface="+mn-lt"/>
              </a:rPr>
              <a:t>Compared Classification Predict Model to find best</a:t>
            </a:r>
          </a:p>
          <a:p>
            <a:pPr>
              <a:spcBef>
                <a:spcPts val="1400"/>
              </a:spcBef>
              <a:buFont typeface="Arial" panose="020B0604020202020204" pitchFamily="34" charset="0"/>
              <a:buChar char="•"/>
            </a:pPr>
            <a:r>
              <a:rPr lang="en-US" sz="1400" b="1">
                <a:solidFill>
                  <a:srgbClr val="FFFFFF"/>
                </a:solidFill>
                <a:latin typeface="+mn-lt"/>
              </a:rPr>
              <a:t>Summary of all results</a:t>
            </a:r>
          </a:p>
          <a:p>
            <a:pPr lvl="1">
              <a:spcBef>
                <a:spcPts val="1400"/>
              </a:spcBef>
              <a:buFont typeface="Arial" panose="020B0604020202020204" pitchFamily="34" charset="0"/>
              <a:buChar char="•"/>
            </a:pPr>
            <a:r>
              <a:rPr lang="en-US" sz="1400">
                <a:solidFill>
                  <a:srgbClr val="FFFFFF"/>
                </a:solidFill>
                <a:latin typeface="+mn-lt"/>
              </a:rPr>
              <a:t>Understanding data with Graphics Visuals and Interactive</a:t>
            </a:r>
          </a:p>
          <a:p>
            <a:pPr lvl="1">
              <a:spcBef>
                <a:spcPts val="1400"/>
              </a:spcBef>
              <a:buFont typeface="Arial" panose="020B0604020202020204" pitchFamily="34" charset="0"/>
              <a:buChar char="•"/>
            </a:pPr>
            <a:endParaRPr lang="en-US" sz="1400">
              <a:solidFill>
                <a:srgbClr val="FFFFFF"/>
              </a:solidFill>
              <a:latin typeface="+mn-lt"/>
            </a:endParaRPr>
          </a:p>
        </p:txBody>
      </p:sp>
      <p:pic>
        <p:nvPicPr>
          <p:cNvPr id="13" name="Imagem 12">
            <a:extLst>
              <a:ext uri="{FF2B5EF4-FFF2-40B4-BE49-F238E27FC236}">
                <a16:creationId xmlns:a16="http://schemas.microsoft.com/office/drawing/2014/main" id="{75F56A39-6A48-8E00-9586-E3AE736D3A6A}"/>
              </a:ext>
            </a:extLst>
          </p:cNvPr>
          <p:cNvPicPr>
            <a:picLocks noChangeAspect="1"/>
          </p:cNvPicPr>
          <p:nvPr/>
        </p:nvPicPr>
        <p:blipFill rotWithShape="1">
          <a:blip r:embed="rId3"/>
          <a:srcRect l="6193" r="13129" b="1"/>
          <a:stretch/>
        </p:blipFill>
        <p:spPr>
          <a:xfrm>
            <a:off x="4968251" y="2419956"/>
            <a:ext cx="2249424" cy="2002611"/>
          </a:xfrm>
          <a:prstGeom prst="rect">
            <a:avLst/>
          </a:prstGeom>
        </p:spPr>
      </p:pic>
      <p:pic>
        <p:nvPicPr>
          <p:cNvPr id="11" name="Imagem 10">
            <a:extLst>
              <a:ext uri="{FF2B5EF4-FFF2-40B4-BE49-F238E27FC236}">
                <a16:creationId xmlns:a16="http://schemas.microsoft.com/office/drawing/2014/main" id="{F4C43CD8-3670-D114-FBE9-250D2CA18449}"/>
              </a:ext>
            </a:extLst>
          </p:cNvPr>
          <p:cNvPicPr>
            <a:picLocks noChangeAspect="1"/>
          </p:cNvPicPr>
          <p:nvPr/>
        </p:nvPicPr>
        <p:blipFill rotWithShape="1">
          <a:blip r:embed="rId4"/>
          <a:srcRect r="-1" b="8406"/>
          <a:stretch/>
        </p:blipFill>
        <p:spPr>
          <a:xfrm>
            <a:off x="7295203" y="325904"/>
            <a:ext cx="4570677" cy="3065565"/>
          </a:xfrm>
          <a:prstGeom prst="rect">
            <a:avLst/>
          </a:prstGeom>
        </p:spPr>
      </p:pic>
      <p:pic>
        <p:nvPicPr>
          <p:cNvPr id="6" name="Imagem 5">
            <a:extLst>
              <a:ext uri="{FF2B5EF4-FFF2-40B4-BE49-F238E27FC236}">
                <a16:creationId xmlns:a16="http://schemas.microsoft.com/office/drawing/2014/main" id="{07316A44-9F57-0A90-B8F1-607E5FF33003}"/>
              </a:ext>
            </a:extLst>
          </p:cNvPr>
          <p:cNvPicPr>
            <a:picLocks noChangeAspect="1"/>
          </p:cNvPicPr>
          <p:nvPr/>
        </p:nvPicPr>
        <p:blipFill rotWithShape="1">
          <a:blip r:embed="rId5"/>
          <a:srcRect r="40188" b="4"/>
          <a:stretch/>
        </p:blipFill>
        <p:spPr>
          <a:xfrm>
            <a:off x="4976656" y="4511800"/>
            <a:ext cx="2249424" cy="2002536"/>
          </a:xfrm>
          <a:prstGeom prst="rect">
            <a:avLst/>
          </a:prstGeom>
        </p:spPr>
      </p:pic>
      <p:pic>
        <p:nvPicPr>
          <p:cNvPr id="8" name="Imagem 7">
            <a:extLst>
              <a:ext uri="{FF2B5EF4-FFF2-40B4-BE49-F238E27FC236}">
                <a16:creationId xmlns:a16="http://schemas.microsoft.com/office/drawing/2014/main" id="{D52EA40B-2AF1-415C-D095-47CF5ED0D70B}"/>
              </a:ext>
            </a:extLst>
          </p:cNvPr>
          <p:cNvPicPr>
            <a:picLocks noChangeAspect="1"/>
          </p:cNvPicPr>
          <p:nvPr/>
        </p:nvPicPr>
        <p:blipFill rotWithShape="1">
          <a:blip r:embed="rId6"/>
          <a:srcRect r="9441" b="2"/>
          <a:stretch/>
        </p:blipFill>
        <p:spPr>
          <a:xfrm>
            <a:off x="7295203" y="3474720"/>
            <a:ext cx="4570677" cy="3053487"/>
          </a:xfrm>
          <a:prstGeom prst="rect">
            <a:avLst/>
          </a:pr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6906" y="6495082"/>
            <a:ext cx="2743200" cy="365125"/>
          </a:xfrm>
          <a:prstGeom prst="ellipse">
            <a:avLst/>
          </a:prstGeom>
        </p:spPr>
        <p:txBody>
          <a:bodyPr vert="horz" lIns="91440" tIns="45720" rIns="91440" bIns="45720" rtlCol="0" anchor="ctr">
            <a:normAutofit/>
          </a:bodyPr>
          <a:lstStyle/>
          <a:p>
            <a:pPr>
              <a:spcAft>
                <a:spcPts val="600"/>
              </a:spcAft>
            </a:pPr>
            <a:fld id="{5075537C-CA84-1446-933C-8E9D027F9201}" type="slidenum">
              <a:rPr lang="en-US" sz="1000">
                <a:solidFill>
                  <a:schemeClr val="bg1">
                    <a:lumMod val="75000"/>
                    <a:lumOff val="25000"/>
                  </a:schemeClr>
                </a:solidFill>
                <a:latin typeface="+mn-lt"/>
              </a:rPr>
              <a:pPr>
                <a:spcAft>
                  <a:spcPts val="600"/>
                </a:spcAft>
              </a:pPr>
              <a:t>3</a:t>
            </a:fld>
            <a:endParaRPr lang="en-US" sz="1000">
              <a:solidFill>
                <a:schemeClr val="bg1">
                  <a:lumMod val="75000"/>
                  <a:lumOff val="25000"/>
                </a:schemeClr>
              </a:solidFill>
              <a:latin typeface="+mn-lt"/>
            </a:endParaRPr>
          </a:p>
        </p:txBody>
      </p:sp>
    </p:spTree>
    <p:extLst>
      <p:ext uri="{BB962C8B-B14F-4D97-AF65-F5344CB8AC3E}">
        <p14:creationId xmlns:p14="http://schemas.microsoft.com/office/powerpoint/2010/main" val="198022143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Total Number of Successful and Failure Mission Outcomes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9" name="Imagem 8">
            <a:extLst>
              <a:ext uri="{FF2B5EF4-FFF2-40B4-BE49-F238E27FC236}">
                <a16:creationId xmlns:a16="http://schemas.microsoft.com/office/drawing/2014/main" id="{F8970875-0A91-28D8-5E10-63DD336DA04C}"/>
              </a:ext>
            </a:extLst>
          </p:cNvPr>
          <p:cNvPicPr>
            <a:picLocks noChangeAspect="1"/>
          </p:cNvPicPr>
          <p:nvPr/>
        </p:nvPicPr>
        <p:blipFill>
          <a:blip r:embed="rId2"/>
          <a:stretch>
            <a:fillRect/>
          </a:stretch>
        </p:blipFill>
        <p:spPr>
          <a:xfrm>
            <a:off x="3533775" y="1666970"/>
            <a:ext cx="5124450" cy="609600"/>
          </a:xfrm>
          <a:prstGeom prst="rect">
            <a:avLst/>
          </a:prstGeom>
        </p:spPr>
      </p:pic>
      <p:pic>
        <p:nvPicPr>
          <p:cNvPr id="23" name="Imagem 22">
            <a:extLst>
              <a:ext uri="{FF2B5EF4-FFF2-40B4-BE49-F238E27FC236}">
                <a16:creationId xmlns:a16="http://schemas.microsoft.com/office/drawing/2014/main" id="{986710F1-985A-C1F9-9582-A90B576E99C2}"/>
              </a:ext>
            </a:extLst>
          </p:cNvPr>
          <p:cNvPicPr>
            <a:picLocks noChangeAspect="1"/>
          </p:cNvPicPr>
          <p:nvPr/>
        </p:nvPicPr>
        <p:blipFill>
          <a:blip r:embed="rId3"/>
          <a:stretch>
            <a:fillRect/>
          </a:stretch>
        </p:blipFill>
        <p:spPr>
          <a:xfrm>
            <a:off x="8524015" y="2444752"/>
            <a:ext cx="114112" cy="266280"/>
          </a:xfrm>
          <a:prstGeom prst="rect">
            <a:avLst/>
          </a:prstGeom>
        </p:spPr>
      </p:pic>
      <p:pic>
        <p:nvPicPr>
          <p:cNvPr id="6" name="Imagem 5">
            <a:extLst>
              <a:ext uri="{FF2B5EF4-FFF2-40B4-BE49-F238E27FC236}">
                <a16:creationId xmlns:a16="http://schemas.microsoft.com/office/drawing/2014/main" id="{CCAA0755-9B93-6C60-D298-B6DF12B71AC2}"/>
              </a:ext>
            </a:extLst>
          </p:cNvPr>
          <p:cNvPicPr>
            <a:picLocks noChangeAspect="1"/>
          </p:cNvPicPr>
          <p:nvPr/>
        </p:nvPicPr>
        <p:blipFill>
          <a:blip r:embed="rId4"/>
          <a:stretch>
            <a:fillRect/>
          </a:stretch>
        </p:blipFill>
        <p:spPr>
          <a:xfrm>
            <a:off x="926228" y="2539969"/>
            <a:ext cx="7867650" cy="419100"/>
          </a:xfrm>
          <a:prstGeom prst="rect">
            <a:avLst/>
          </a:prstGeom>
        </p:spPr>
      </p:pic>
      <p:pic>
        <p:nvPicPr>
          <p:cNvPr id="10" name="Imagem 9">
            <a:extLst>
              <a:ext uri="{FF2B5EF4-FFF2-40B4-BE49-F238E27FC236}">
                <a16:creationId xmlns:a16="http://schemas.microsoft.com/office/drawing/2014/main" id="{BC2F79EE-503F-E8FF-FB01-855617852F64}"/>
              </a:ext>
            </a:extLst>
          </p:cNvPr>
          <p:cNvPicPr>
            <a:picLocks noChangeAspect="1"/>
          </p:cNvPicPr>
          <p:nvPr/>
        </p:nvPicPr>
        <p:blipFill>
          <a:blip r:embed="rId5"/>
          <a:stretch>
            <a:fillRect/>
          </a:stretch>
        </p:blipFill>
        <p:spPr>
          <a:xfrm>
            <a:off x="926228" y="3245394"/>
            <a:ext cx="3722341" cy="1558489"/>
          </a:xfrm>
          <a:prstGeom prst="rect">
            <a:avLst/>
          </a:prstGeom>
        </p:spPr>
      </p:pic>
      <p:sp>
        <p:nvSpPr>
          <p:cNvPr id="13" name="CaixaDeTexto 12">
            <a:extLst>
              <a:ext uri="{FF2B5EF4-FFF2-40B4-BE49-F238E27FC236}">
                <a16:creationId xmlns:a16="http://schemas.microsoft.com/office/drawing/2014/main" id="{6B236DA3-9227-1BB4-35FB-DAE5AD0BAA35}"/>
              </a:ext>
            </a:extLst>
          </p:cNvPr>
          <p:cNvSpPr txBox="1"/>
          <p:nvPr/>
        </p:nvSpPr>
        <p:spPr>
          <a:xfrm>
            <a:off x="4996544" y="3463610"/>
            <a:ext cx="6094324" cy="923330"/>
          </a:xfrm>
          <a:prstGeom prst="rect">
            <a:avLst/>
          </a:prstGeom>
          <a:noFill/>
        </p:spPr>
        <p:txBody>
          <a:bodyPr wrap="square">
            <a:spAutoFit/>
          </a:bodyPr>
          <a:lstStyle/>
          <a:p>
            <a:r>
              <a:rPr lang="pt-BR" dirty="0" err="1"/>
              <a:t>Selecting</a:t>
            </a:r>
            <a:r>
              <a:rPr lang="pt-BR" dirty="0"/>
              <a:t> </a:t>
            </a:r>
            <a:r>
              <a:rPr lang="pt-BR" dirty="0" err="1"/>
              <a:t>multiple</a:t>
            </a:r>
            <a:r>
              <a:rPr lang="pt-BR" dirty="0"/>
              <a:t> </a:t>
            </a:r>
            <a:r>
              <a:rPr lang="pt-BR" dirty="0" err="1"/>
              <a:t>count</a:t>
            </a:r>
            <a:r>
              <a:rPr lang="pt-BR" dirty="0"/>
              <a:t> </a:t>
            </a:r>
            <a:r>
              <a:rPr lang="pt-BR" dirty="0" err="1"/>
              <a:t>is</a:t>
            </a:r>
            <a:r>
              <a:rPr lang="pt-BR" dirty="0"/>
              <a:t> a </a:t>
            </a:r>
            <a:r>
              <a:rPr lang="pt-BR" dirty="0" err="1"/>
              <a:t>complex</a:t>
            </a:r>
            <a:r>
              <a:rPr lang="pt-BR" dirty="0"/>
              <a:t> query. I </a:t>
            </a:r>
            <a:r>
              <a:rPr lang="pt-BR" dirty="0" err="1"/>
              <a:t>have</a:t>
            </a:r>
            <a:r>
              <a:rPr lang="pt-BR" dirty="0"/>
              <a:t> </a:t>
            </a:r>
            <a:r>
              <a:rPr lang="pt-BR" dirty="0" err="1"/>
              <a:t>used</a:t>
            </a:r>
            <a:r>
              <a:rPr lang="pt-BR" dirty="0"/>
              <a:t> case </a:t>
            </a:r>
            <a:r>
              <a:rPr lang="pt-BR" dirty="0" err="1"/>
              <a:t>clause</a:t>
            </a:r>
            <a:r>
              <a:rPr lang="pt-BR" dirty="0"/>
              <a:t> </a:t>
            </a:r>
            <a:r>
              <a:rPr lang="pt-BR" dirty="0" err="1"/>
              <a:t>within</a:t>
            </a:r>
            <a:r>
              <a:rPr lang="pt-BR" dirty="0"/>
              <a:t> </a:t>
            </a:r>
            <a:r>
              <a:rPr lang="pt-BR" dirty="0" err="1"/>
              <a:t>subquery</a:t>
            </a:r>
            <a:r>
              <a:rPr lang="pt-BR" dirty="0"/>
              <a:t> for </a:t>
            </a:r>
            <a:r>
              <a:rPr lang="pt-BR" dirty="0" err="1"/>
              <a:t>getting</a:t>
            </a:r>
            <a:r>
              <a:rPr lang="pt-BR" dirty="0"/>
              <a:t> </a:t>
            </a:r>
            <a:r>
              <a:rPr lang="pt-BR" dirty="0" err="1"/>
              <a:t>both</a:t>
            </a:r>
            <a:r>
              <a:rPr lang="pt-BR" dirty="0"/>
              <a:t> </a:t>
            </a:r>
            <a:r>
              <a:rPr lang="pt-BR" dirty="0" err="1"/>
              <a:t>success</a:t>
            </a:r>
            <a:r>
              <a:rPr lang="pt-BR" dirty="0"/>
              <a:t> </a:t>
            </a:r>
            <a:r>
              <a:rPr lang="pt-BR" dirty="0" err="1"/>
              <a:t>and</a:t>
            </a:r>
            <a:r>
              <a:rPr lang="pt-BR" dirty="0"/>
              <a:t> </a:t>
            </a:r>
            <a:r>
              <a:rPr lang="pt-BR" dirty="0" err="1"/>
              <a:t>failure</a:t>
            </a:r>
            <a:r>
              <a:rPr lang="pt-BR" dirty="0"/>
              <a:t> </a:t>
            </a:r>
            <a:r>
              <a:rPr lang="pt-BR" dirty="0" err="1"/>
              <a:t>counts</a:t>
            </a:r>
            <a:r>
              <a:rPr lang="pt-BR" dirty="0"/>
              <a:t> in </a:t>
            </a:r>
            <a:r>
              <a:rPr lang="pt-BR" dirty="0" err="1"/>
              <a:t>same</a:t>
            </a:r>
            <a:r>
              <a:rPr lang="pt-BR" dirty="0"/>
              <a:t> query.</a:t>
            </a:r>
          </a:p>
        </p:txBody>
      </p:sp>
    </p:spTree>
    <p:extLst>
      <p:ext uri="{BB962C8B-B14F-4D97-AF65-F5344CB8AC3E}">
        <p14:creationId xmlns:p14="http://schemas.microsoft.com/office/powerpoint/2010/main" val="402340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Boosters Carried Maximum Payload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9" name="Imagem 8">
            <a:extLst>
              <a:ext uri="{FF2B5EF4-FFF2-40B4-BE49-F238E27FC236}">
                <a16:creationId xmlns:a16="http://schemas.microsoft.com/office/drawing/2014/main" id="{F8970875-0A91-28D8-5E10-63DD336DA04C}"/>
              </a:ext>
            </a:extLst>
          </p:cNvPr>
          <p:cNvPicPr>
            <a:picLocks noChangeAspect="1"/>
          </p:cNvPicPr>
          <p:nvPr/>
        </p:nvPicPr>
        <p:blipFill>
          <a:blip r:embed="rId2"/>
          <a:stretch>
            <a:fillRect/>
          </a:stretch>
        </p:blipFill>
        <p:spPr>
          <a:xfrm>
            <a:off x="3533775" y="1666970"/>
            <a:ext cx="5124450" cy="609600"/>
          </a:xfrm>
          <a:prstGeom prst="rect">
            <a:avLst/>
          </a:prstGeom>
        </p:spPr>
      </p:pic>
      <p:pic>
        <p:nvPicPr>
          <p:cNvPr id="23" name="Imagem 22">
            <a:extLst>
              <a:ext uri="{FF2B5EF4-FFF2-40B4-BE49-F238E27FC236}">
                <a16:creationId xmlns:a16="http://schemas.microsoft.com/office/drawing/2014/main" id="{986710F1-985A-C1F9-9582-A90B576E99C2}"/>
              </a:ext>
            </a:extLst>
          </p:cNvPr>
          <p:cNvPicPr>
            <a:picLocks noChangeAspect="1"/>
          </p:cNvPicPr>
          <p:nvPr/>
        </p:nvPicPr>
        <p:blipFill>
          <a:blip r:embed="rId3"/>
          <a:stretch>
            <a:fillRect/>
          </a:stretch>
        </p:blipFill>
        <p:spPr>
          <a:xfrm>
            <a:off x="8524015" y="2444752"/>
            <a:ext cx="114112" cy="266280"/>
          </a:xfrm>
          <a:prstGeom prst="rect">
            <a:avLst/>
          </a:prstGeom>
        </p:spPr>
      </p:pic>
      <p:pic>
        <p:nvPicPr>
          <p:cNvPr id="3" name="Imagem 2">
            <a:extLst>
              <a:ext uri="{FF2B5EF4-FFF2-40B4-BE49-F238E27FC236}">
                <a16:creationId xmlns:a16="http://schemas.microsoft.com/office/drawing/2014/main" id="{59B1C90E-DD38-8869-5B23-66747D7EA63C}"/>
              </a:ext>
            </a:extLst>
          </p:cNvPr>
          <p:cNvPicPr>
            <a:picLocks noChangeAspect="1"/>
          </p:cNvPicPr>
          <p:nvPr/>
        </p:nvPicPr>
        <p:blipFill>
          <a:blip r:embed="rId4"/>
          <a:stretch>
            <a:fillRect/>
          </a:stretch>
        </p:blipFill>
        <p:spPr>
          <a:xfrm>
            <a:off x="638881" y="2594503"/>
            <a:ext cx="8601075" cy="314325"/>
          </a:xfrm>
          <a:prstGeom prst="rect">
            <a:avLst/>
          </a:prstGeom>
        </p:spPr>
      </p:pic>
      <p:pic>
        <p:nvPicPr>
          <p:cNvPr id="8" name="Imagem 7">
            <a:extLst>
              <a:ext uri="{FF2B5EF4-FFF2-40B4-BE49-F238E27FC236}">
                <a16:creationId xmlns:a16="http://schemas.microsoft.com/office/drawing/2014/main" id="{F940235D-D258-037D-C734-C86F84F8270E}"/>
              </a:ext>
            </a:extLst>
          </p:cNvPr>
          <p:cNvPicPr>
            <a:picLocks noChangeAspect="1"/>
          </p:cNvPicPr>
          <p:nvPr/>
        </p:nvPicPr>
        <p:blipFill>
          <a:blip r:embed="rId5"/>
          <a:stretch>
            <a:fillRect/>
          </a:stretch>
        </p:blipFill>
        <p:spPr>
          <a:xfrm>
            <a:off x="9788193" y="2386974"/>
            <a:ext cx="1076325" cy="3600450"/>
          </a:xfrm>
          <a:prstGeom prst="rect">
            <a:avLst/>
          </a:prstGeom>
        </p:spPr>
      </p:pic>
      <p:sp>
        <p:nvSpPr>
          <p:cNvPr id="13" name="CaixaDeTexto 12">
            <a:extLst>
              <a:ext uri="{FF2B5EF4-FFF2-40B4-BE49-F238E27FC236}">
                <a16:creationId xmlns:a16="http://schemas.microsoft.com/office/drawing/2014/main" id="{392AA7B0-899D-CAB7-0FF7-5516AA87D7CE}"/>
              </a:ext>
            </a:extLst>
          </p:cNvPr>
          <p:cNvSpPr txBox="1"/>
          <p:nvPr/>
        </p:nvSpPr>
        <p:spPr>
          <a:xfrm>
            <a:off x="1007348" y="3664992"/>
            <a:ext cx="6094324" cy="646331"/>
          </a:xfrm>
          <a:prstGeom prst="rect">
            <a:avLst/>
          </a:prstGeom>
          <a:noFill/>
        </p:spPr>
        <p:txBody>
          <a:bodyPr wrap="square">
            <a:spAutoFit/>
          </a:bodyPr>
          <a:lstStyle/>
          <a:p>
            <a:r>
              <a:rPr lang="pt-BR" dirty="0" err="1"/>
              <a:t>Using</a:t>
            </a:r>
            <a:r>
              <a:rPr lang="pt-BR" dirty="0"/>
              <a:t> </a:t>
            </a:r>
            <a:r>
              <a:rPr lang="pt-BR" dirty="0" err="1"/>
              <a:t>the</a:t>
            </a:r>
            <a:r>
              <a:rPr lang="pt-BR" dirty="0"/>
              <a:t> </a:t>
            </a:r>
            <a:r>
              <a:rPr lang="pt-BR" dirty="0" err="1"/>
              <a:t>function</a:t>
            </a:r>
            <a:r>
              <a:rPr lang="pt-BR" dirty="0"/>
              <a:t> '</a:t>
            </a:r>
            <a:r>
              <a:rPr lang="pt-BR" dirty="0" err="1"/>
              <a:t>max</a:t>
            </a:r>
            <a:r>
              <a:rPr lang="pt-BR" dirty="0"/>
              <a:t>' </a:t>
            </a:r>
            <a:r>
              <a:rPr lang="pt-BR" dirty="0" err="1"/>
              <a:t>works</a:t>
            </a:r>
            <a:r>
              <a:rPr lang="pt-BR" dirty="0"/>
              <a:t> out </a:t>
            </a:r>
            <a:r>
              <a:rPr lang="pt-BR" dirty="0" err="1"/>
              <a:t>the</a:t>
            </a:r>
            <a:r>
              <a:rPr lang="pt-BR" dirty="0"/>
              <a:t> </a:t>
            </a:r>
            <a:r>
              <a:rPr lang="pt-BR" dirty="0" err="1"/>
              <a:t>maximum</a:t>
            </a:r>
            <a:r>
              <a:rPr lang="pt-BR" dirty="0"/>
              <a:t> </a:t>
            </a:r>
            <a:r>
              <a:rPr lang="pt-BR" dirty="0" err="1"/>
              <a:t>payload</a:t>
            </a:r>
            <a:r>
              <a:rPr lang="pt-BR" dirty="0"/>
              <a:t> in </a:t>
            </a:r>
            <a:r>
              <a:rPr lang="pt-BR" dirty="0" err="1"/>
              <a:t>the</a:t>
            </a:r>
            <a:r>
              <a:rPr lang="pt-BR" dirty="0"/>
              <a:t> </a:t>
            </a:r>
            <a:r>
              <a:rPr lang="pt-BR" dirty="0" err="1"/>
              <a:t>column</a:t>
            </a:r>
            <a:r>
              <a:rPr lang="pt-BR" dirty="0"/>
              <a:t> '</a:t>
            </a:r>
            <a:r>
              <a:rPr lang="pt-BR" dirty="0" err="1"/>
              <a:t>payload_mass_kg</a:t>
            </a:r>
            <a:r>
              <a:rPr lang="pt-BR" dirty="0"/>
              <a:t>_'</a:t>
            </a:r>
          </a:p>
        </p:txBody>
      </p:sp>
    </p:spTree>
    <p:extLst>
      <p:ext uri="{BB962C8B-B14F-4D97-AF65-F5344CB8AC3E}">
        <p14:creationId xmlns:p14="http://schemas.microsoft.com/office/powerpoint/2010/main" val="421906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2015 Launch Records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9" name="Imagem 8">
            <a:extLst>
              <a:ext uri="{FF2B5EF4-FFF2-40B4-BE49-F238E27FC236}">
                <a16:creationId xmlns:a16="http://schemas.microsoft.com/office/drawing/2014/main" id="{F8970875-0A91-28D8-5E10-63DD336DA04C}"/>
              </a:ext>
            </a:extLst>
          </p:cNvPr>
          <p:cNvPicPr>
            <a:picLocks noChangeAspect="1"/>
          </p:cNvPicPr>
          <p:nvPr/>
        </p:nvPicPr>
        <p:blipFill>
          <a:blip r:embed="rId2"/>
          <a:stretch>
            <a:fillRect/>
          </a:stretch>
        </p:blipFill>
        <p:spPr>
          <a:xfrm>
            <a:off x="3533775" y="1666970"/>
            <a:ext cx="5124450" cy="609600"/>
          </a:xfrm>
          <a:prstGeom prst="rect">
            <a:avLst/>
          </a:prstGeom>
        </p:spPr>
      </p:pic>
      <p:pic>
        <p:nvPicPr>
          <p:cNvPr id="23" name="Imagem 22">
            <a:extLst>
              <a:ext uri="{FF2B5EF4-FFF2-40B4-BE49-F238E27FC236}">
                <a16:creationId xmlns:a16="http://schemas.microsoft.com/office/drawing/2014/main" id="{986710F1-985A-C1F9-9582-A90B576E99C2}"/>
              </a:ext>
            </a:extLst>
          </p:cNvPr>
          <p:cNvPicPr>
            <a:picLocks noChangeAspect="1"/>
          </p:cNvPicPr>
          <p:nvPr/>
        </p:nvPicPr>
        <p:blipFill>
          <a:blip r:embed="rId3"/>
          <a:stretch>
            <a:fillRect/>
          </a:stretch>
        </p:blipFill>
        <p:spPr>
          <a:xfrm>
            <a:off x="8524015" y="2444752"/>
            <a:ext cx="114112" cy="266280"/>
          </a:xfrm>
          <a:prstGeom prst="rect">
            <a:avLst/>
          </a:prstGeom>
        </p:spPr>
      </p:pic>
      <p:pic>
        <p:nvPicPr>
          <p:cNvPr id="6" name="Imagem 5">
            <a:extLst>
              <a:ext uri="{FF2B5EF4-FFF2-40B4-BE49-F238E27FC236}">
                <a16:creationId xmlns:a16="http://schemas.microsoft.com/office/drawing/2014/main" id="{CFB45905-D2D7-12E0-EBEF-D08205BE9F07}"/>
              </a:ext>
            </a:extLst>
          </p:cNvPr>
          <p:cNvPicPr>
            <a:picLocks noChangeAspect="1"/>
          </p:cNvPicPr>
          <p:nvPr/>
        </p:nvPicPr>
        <p:blipFill>
          <a:blip r:embed="rId4"/>
          <a:stretch>
            <a:fillRect/>
          </a:stretch>
        </p:blipFill>
        <p:spPr>
          <a:xfrm>
            <a:off x="462329" y="2530057"/>
            <a:ext cx="10001250" cy="361950"/>
          </a:xfrm>
          <a:prstGeom prst="rect">
            <a:avLst/>
          </a:prstGeom>
        </p:spPr>
      </p:pic>
      <p:pic>
        <p:nvPicPr>
          <p:cNvPr id="10" name="Imagem 9">
            <a:extLst>
              <a:ext uri="{FF2B5EF4-FFF2-40B4-BE49-F238E27FC236}">
                <a16:creationId xmlns:a16="http://schemas.microsoft.com/office/drawing/2014/main" id="{C96DCC83-84F3-DE8B-2DB1-4FFF2E8E4598}"/>
              </a:ext>
            </a:extLst>
          </p:cNvPr>
          <p:cNvPicPr>
            <a:picLocks noChangeAspect="1"/>
          </p:cNvPicPr>
          <p:nvPr/>
        </p:nvPicPr>
        <p:blipFill>
          <a:blip r:embed="rId5"/>
          <a:stretch>
            <a:fillRect/>
          </a:stretch>
        </p:blipFill>
        <p:spPr>
          <a:xfrm>
            <a:off x="462329" y="3175155"/>
            <a:ext cx="2962275" cy="619125"/>
          </a:xfrm>
          <a:prstGeom prst="rect">
            <a:avLst/>
          </a:prstGeom>
        </p:spPr>
      </p:pic>
      <p:sp>
        <p:nvSpPr>
          <p:cNvPr id="13" name="CaixaDeTexto 12">
            <a:extLst>
              <a:ext uri="{FF2B5EF4-FFF2-40B4-BE49-F238E27FC236}">
                <a16:creationId xmlns:a16="http://schemas.microsoft.com/office/drawing/2014/main" id="{D071D4A5-5388-0F72-FC2E-7A8073DD0ABE}"/>
              </a:ext>
            </a:extLst>
          </p:cNvPr>
          <p:cNvSpPr txBox="1"/>
          <p:nvPr/>
        </p:nvSpPr>
        <p:spPr>
          <a:xfrm>
            <a:off x="3047163" y="4091941"/>
            <a:ext cx="6094324" cy="923330"/>
          </a:xfrm>
          <a:prstGeom prst="rect">
            <a:avLst/>
          </a:prstGeom>
          <a:noFill/>
        </p:spPr>
        <p:txBody>
          <a:bodyPr wrap="square">
            <a:spAutoFit/>
          </a:bodyPr>
          <a:lstStyle/>
          <a:p>
            <a:r>
              <a:rPr lang="pt-BR" dirty="0" err="1"/>
              <a:t>We</a:t>
            </a:r>
            <a:r>
              <a:rPr lang="pt-BR" dirty="0"/>
              <a:t> </a:t>
            </a:r>
            <a:r>
              <a:rPr lang="pt-BR" dirty="0" err="1"/>
              <a:t>need</a:t>
            </a:r>
            <a:r>
              <a:rPr lang="pt-BR" dirty="0"/>
              <a:t> </a:t>
            </a:r>
            <a:r>
              <a:rPr lang="pt-BR" dirty="0" err="1"/>
              <a:t>to</a:t>
            </a:r>
            <a:r>
              <a:rPr lang="pt-BR" dirty="0"/>
              <a:t> </a:t>
            </a:r>
            <a:r>
              <a:rPr lang="pt-BR" dirty="0" err="1"/>
              <a:t>list</a:t>
            </a:r>
            <a:r>
              <a:rPr lang="pt-BR" dirty="0"/>
              <a:t> </a:t>
            </a:r>
            <a:r>
              <a:rPr lang="pt-BR" dirty="0" err="1"/>
              <a:t>the</a:t>
            </a:r>
            <a:r>
              <a:rPr lang="pt-BR" dirty="0"/>
              <a:t> </a:t>
            </a:r>
            <a:r>
              <a:rPr lang="pt-BR" dirty="0" err="1"/>
              <a:t>records</a:t>
            </a:r>
            <a:r>
              <a:rPr lang="pt-BR" dirty="0"/>
              <a:t> </a:t>
            </a:r>
            <a:r>
              <a:rPr lang="pt-BR" dirty="0" err="1"/>
              <a:t>which</a:t>
            </a:r>
            <a:r>
              <a:rPr lang="pt-BR" dirty="0"/>
              <a:t> </a:t>
            </a:r>
            <a:r>
              <a:rPr lang="pt-BR" dirty="0" err="1"/>
              <a:t>will</a:t>
            </a:r>
            <a:r>
              <a:rPr lang="pt-BR" dirty="0"/>
              <a:t> display </a:t>
            </a:r>
            <a:r>
              <a:rPr lang="pt-BR" dirty="0" err="1"/>
              <a:t>the</a:t>
            </a:r>
            <a:r>
              <a:rPr lang="pt-BR" dirty="0"/>
              <a:t> </a:t>
            </a:r>
            <a:r>
              <a:rPr lang="pt-BR" dirty="0" err="1"/>
              <a:t>month</a:t>
            </a:r>
            <a:r>
              <a:rPr lang="pt-BR" dirty="0"/>
              <a:t> </a:t>
            </a:r>
            <a:r>
              <a:rPr lang="pt-BR" dirty="0" err="1"/>
              <a:t>names</a:t>
            </a:r>
            <a:r>
              <a:rPr lang="pt-BR" dirty="0"/>
              <a:t>, </a:t>
            </a:r>
            <a:r>
              <a:rPr lang="pt-BR" dirty="0" err="1"/>
              <a:t>failure</a:t>
            </a:r>
            <a:r>
              <a:rPr lang="pt-BR" dirty="0"/>
              <a:t> '</a:t>
            </a:r>
            <a:r>
              <a:rPr lang="pt-BR" dirty="0" err="1"/>
              <a:t>landing_outcomes</a:t>
            </a:r>
            <a:r>
              <a:rPr lang="pt-BR" dirty="0"/>
              <a:t>' in drone </a:t>
            </a:r>
            <a:r>
              <a:rPr lang="pt-BR" dirty="0" err="1"/>
              <a:t>ship</a:t>
            </a:r>
            <a:r>
              <a:rPr lang="pt-BR" dirty="0"/>
              <a:t>, </a:t>
            </a:r>
            <a:r>
              <a:rPr lang="pt-BR" dirty="0" err="1"/>
              <a:t>booster</a:t>
            </a:r>
            <a:r>
              <a:rPr lang="pt-BR" dirty="0"/>
              <a:t> </a:t>
            </a:r>
            <a:r>
              <a:rPr lang="pt-BR" dirty="0" err="1"/>
              <a:t>versionn</a:t>
            </a:r>
            <a:r>
              <a:rPr lang="pt-BR" dirty="0"/>
              <a:t>, </a:t>
            </a:r>
            <a:r>
              <a:rPr lang="pt-BR" dirty="0" err="1"/>
              <a:t>launch_site</a:t>
            </a:r>
            <a:r>
              <a:rPr lang="pt-BR" dirty="0"/>
              <a:t> for </a:t>
            </a:r>
            <a:r>
              <a:rPr lang="pt-BR" dirty="0" err="1"/>
              <a:t>the</a:t>
            </a:r>
            <a:r>
              <a:rPr lang="pt-BR" dirty="0"/>
              <a:t> </a:t>
            </a:r>
            <a:r>
              <a:rPr lang="pt-BR" dirty="0" err="1"/>
              <a:t>months</a:t>
            </a:r>
            <a:r>
              <a:rPr lang="pt-BR" dirty="0"/>
              <a:t> in </a:t>
            </a:r>
            <a:r>
              <a:rPr lang="pt-BR" dirty="0" err="1"/>
              <a:t>year</a:t>
            </a:r>
            <a:r>
              <a:rPr lang="pt-BR" dirty="0"/>
              <a:t> 2015</a:t>
            </a:r>
          </a:p>
        </p:txBody>
      </p:sp>
    </p:spTree>
    <p:extLst>
      <p:ext uri="{BB962C8B-B14F-4D97-AF65-F5344CB8AC3E}">
        <p14:creationId xmlns:p14="http://schemas.microsoft.com/office/powerpoint/2010/main" val="1261955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8881" y="417576"/>
            <a:ext cx="10909640" cy="124939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Rank Landing Outcomes Between 2010-06-04 and 2017-03-20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9" name="Imagem 8">
            <a:extLst>
              <a:ext uri="{FF2B5EF4-FFF2-40B4-BE49-F238E27FC236}">
                <a16:creationId xmlns:a16="http://schemas.microsoft.com/office/drawing/2014/main" id="{F8970875-0A91-28D8-5E10-63DD336DA04C}"/>
              </a:ext>
            </a:extLst>
          </p:cNvPr>
          <p:cNvPicPr>
            <a:picLocks noChangeAspect="1"/>
          </p:cNvPicPr>
          <p:nvPr/>
        </p:nvPicPr>
        <p:blipFill>
          <a:blip r:embed="rId2"/>
          <a:stretch>
            <a:fillRect/>
          </a:stretch>
        </p:blipFill>
        <p:spPr>
          <a:xfrm>
            <a:off x="3533775" y="1666970"/>
            <a:ext cx="5124450" cy="609600"/>
          </a:xfrm>
          <a:prstGeom prst="rect">
            <a:avLst/>
          </a:prstGeom>
        </p:spPr>
      </p:pic>
      <p:pic>
        <p:nvPicPr>
          <p:cNvPr id="23" name="Imagem 22">
            <a:extLst>
              <a:ext uri="{FF2B5EF4-FFF2-40B4-BE49-F238E27FC236}">
                <a16:creationId xmlns:a16="http://schemas.microsoft.com/office/drawing/2014/main" id="{986710F1-985A-C1F9-9582-A90B576E99C2}"/>
              </a:ext>
            </a:extLst>
          </p:cNvPr>
          <p:cNvPicPr>
            <a:picLocks noChangeAspect="1"/>
          </p:cNvPicPr>
          <p:nvPr/>
        </p:nvPicPr>
        <p:blipFill>
          <a:blip r:embed="rId3"/>
          <a:stretch>
            <a:fillRect/>
          </a:stretch>
        </p:blipFill>
        <p:spPr>
          <a:xfrm>
            <a:off x="8524015" y="2444752"/>
            <a:ext cx="114112" cy="266280"/>
          </a:xfrm>
          <a:prstGeom prst="rect">
            <a:avLst/>
          </a:prstGeom>
        </p:spPr>
      </p:pic>
      <p:pic>
        <p:nvPicPr>
          <p:cNvPr id="3" name="Imagem 2">
            <a:extLst>
              <a:ext uri="{FF2B5EF4-FFF2-40B4-BE49-F238E27FC236}">
                <a16:creationId xmlns:a16="http://schemas.microsoft.com/office/drawing/2014/main" id="{4BB7476A-E141-0C63-3A5E-A9798A4853D0}"/>
              </a:ext>
            </a:extLst>
          </p:cNvPr>
          <p:cNvPicPr>
            <a:picLocks noChangeAspect="1"/>
          </p:cNvPicPr>
          <p:nvPr/>
        </p:nvPicPr>
        <p:blipFill>
          <a:blip r:embed="rId4"/>
          <a:stretch>
            <a:fillRect/>
          </a:stretch>
        </p:blipFill>
        <p:spPr>
          <a:xfrm>
            <a:off x="1019175" y="2362095"/>
            <a:ext cx="5029200" cy="1019175"/>
          </a:xfrm>
          <a:prstGeom prst="rect">
            <a:avLst/>
          </a:prstGeom>
        </p:spPr>
      </p:pic>
      <p:pic>
        <p:nvPicPr>
          <p:cNvPr id="8" name="Imagem 7">
            <a:extLst>
              <a:ext uri="{FF2B5EF4-FFF2-40B4-BE49-F238E27FC236}">
                <a16:creationId xmlns:a16="http://schemas.microsoft.com/office/drawing/2014/main" id="{BDFB7600-6711-AC9A-6D3D-E00826E9DE23}"/>
              </a:ext>
            </a:extLst>
          </p:cNvPr>
          <p:cNvPicPr>
            <a:picLocks noChangeAspect="1"/>
          </p:cNvPicPr>
          <p:nvPr/>
        </p:nvPicPr>
        <p:blipFill>
          <a:blip r:embed="rId5"/>
          <a:stretch>
            <a:fillRect/>
          </a:stretch>
        </p:blipFill>
        <p:spPr>
          <a:xfrm>
            <a:off x="6565498" y="2440035"/>
            <a:ext cx="2276475" cy="2533650"/>
          </a:xfrm>
          <a:prstGeom prst="rect">
            <a:avLst/>
          </a:prstGeom>
        </p:spPr>
      </p:pic>
    </p:spTree>
    <p:extLst>
      <p:ext uri="{BB962C8B-B14F-4D97-AF65-F5344CB8AC3E}">
        <p14:creationId xmlns:p14="http://schemas.microsoft.com/office/powerpoint/2010/main" val="3116744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
        <p:nvSpPr>
          <p:cNvPr id="4" name="CaixaDeTexto 3">
            <a:extLst>
              <a:ext uri="{FF2B5EF4-FFF2-40B4-BE49-F238E27FC236}">
                <a16:creationId xmlns:a16="http://schemas.microsoft.com/office/drawing/2014/main" id="{E775DB95-922A-2C63-DCC1-DE03195F3692}"/>
              </a:ext>
            </a:extLst>
          </p:cNvPr>
          <p:cNvSpPr txBox="1"/>
          <p:nvPr/>
        </p:nvSpPr>
        <p:spPr>
          <a:xfrm>
            <a:off x="797970" y="4322020"/>
            <a:ext cx="1583489" cy="646331"/>
          </a:xfrm>
          <a:prstGeom prst="rect">
            <a:avLst/>
          </a:prstGeom>
          <a:noFill/>
        </p:spPr>
        <p:txBody>
          <a:bodyPr wrap="square">
            <a:spAutoFit/>
          </a:bodyPr>
          <a:lstStyle/>
          <a:p>
            <a:r>
              <a:rPr lang="pt-BR" sz="3600" dirty="0">
                <a:solidFill>
                  <a:schemeClr val="bg1"/>
                </a:solidFill>
              </a:rPr>
              <a:t>Folium</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8" name="Imagem 7">
            <a:extLst>
              <a:ext uri="{FF2B5EF4-FFF2-40B4-BE49-F238E27FC236}">
                <a16:creationId xmlns:a16="http://schemas.microsoft.com/office/drawing/2014/main" id="{519D8E71-486C-FDEC-5464-806D9CDF4A62}"/>
              </a:ext>
            </a:extLst>
          </p:cNvPr>
          <p:cNvPicPr>
            <a:picLocks noChangeAspect="1"/>
          </p:cNvPicPr>
          <p:nvPr/>
        </p:nvPicPr>
        <p:blipFill>
          <a:blip r:embed="rId3"/>
          <a:stretch>
            <a:fillRect/>
          </a:stretch>
        </p:blipFill>
        <p:spPr>
          <a:xfrm>
            <a:off x="358914" y="1657349"/>
            <a:ext cx="8483635" cy="4098587"/>
          </a:xfrm>
          <a:prstGeom prst="rect">
            <a:avLst/>
          </a:prstGeom>
        </p:spPr>
      </p:pic>
      <p:sp>
        <p:nvSpPr>
          <p:cNvPr id="10" name="CaixaDeTexto 9">
            <a:extLst>
              <a:ext uri="{FF2B5EF4-FFF2-40B4-BE49-F238E27FC236}">
                <a16:creationId xmlns:a16="http://schemas.microsoft.com/office/drawing/2014/main" id="{4D4AF299-EA5F-A2B2-BCB1-121D5F654D09}"/>
              </a:ext>
            </a:extLst>
          </p:cNvPr>
          <p:cNvSpPr txBox="1"/>
          <p:nvPr/>
        </p:nvSpPr>
        <p:spPr>
          <a:xfrm>
            <a:off x="9158156" y="3228368"/>
            <a:ext cx="2427594" cy="1200329"/>
          </a:xfrm>
          <a:prstGeom prst="rect">
            <a:avLst/>
          </a:prstGeom>
          <a:noFill/>
        </p:spPr>
        <p:txBody>
          <a:bodyPr wrap="square">
            <a:spAutoFit/>
          </a:bodyPr>
          <a:lstStyle/>
          <a:p>
            <a:r>
              <a:rPr lang="pt-BR" dirty="0" err="1"/>
              <a:t>We</a:t>
            </a:r>
            <a:r>
              <a:rPr lang="pt-BR" dirty="0"/>
              <a:t> </a:t>
            </a:r>
            <a:r>
              <a:rPr lang="pt-BR" dirty="0" err="1"/>
              <a:t>can</a:t>
            </a:r>
            <a:r>
              <a:rPr lang="pt-BR" dirty="0"/>
              <a:t> </a:t>
            </a:r>
            <a:r>
              <a:rPr lang="pt-BR" dirty="0" err="1"/>
              <a:t>that</a:t>
            </a:r>
            <a:r>
              <a:rPr lang="pt-BR" dirty="0"/>
              <a:t> </a:t>
            </a:r>
            <a:r>
              <a:rPr lang="pt-BR" dirty="0" err="1"/>
              <a:t>the</a:t>
            </a:r>
            <a:r>
              <a:rPr lang="pt-BR" dirty="0"/>
              <a:t> </a:t>
            </a:r>
            <a:r>
              <a:rPr lang="pt-BR" dirty="0" err="1"/>
              <a:t>SpaceX</a:t>
            </a:r>
            <a:r>
              <a:rPr lang="pt-BR" dirty="0"/>
              <a:t> </a:t>
            </a:r>
            <a:r>
              <a:rPr lang="pt-BR" dirty="0" err="1"/>
              <a:t>launch</a:t>
            </a:r>
            <a:r>
              <a:rPr lang="pt-BR" dirty="0"/>
              <a:t> sites are </a:t>
            </a:r>
            <a:r>
              <a:rPr lang="pt-BR" dirty="0" err="1"/>
              <a:t>near</a:t>
            </a:r>
            <a:r>
              <a:rPr lang="pt-BR" dirty="0"/>
              <a:t> </a:t>
            </a:r>
            <a:r>
              <a:rPr lang="pt-BR" dirty="0" err="1"/>
              <a:t>to</a:t>
            </a:r>
            <a:r>
              <a:rPr lang="pt-BR" dirty="0"/>
              <a:t> </a:t>
            </a:r>
            <a:r>
              <a:rPr lang="pt-BR" dirty="0" err="1"/>
              <a:t>the</a:t>
            </a:r>
            <a:r>
              <a:rPr lang="pt-BR" dirty="0"/>
              <a:t> USA </a:t>
            </a:r>
            <a:r>
              <a:rPr lang="pt-BR" dirty="0" err="1"/>
              <a:t>coasts</a:t>
            </a:r>
            <a:r>
              <a:rPr lang="pt-BR" dirty="0"/>
              <a:t> Floripa </a:t>
            </a:r>
            <a:r>
              <a:rPr lang="pt-BR" dirty="0" err="1"/>
              <a:t>and</a:t>
            </a:r>
            <a:r>
              <a:rPr lang="pt-BR" dirty="0"/>
              <a:t> California </a:t>
            </a:r>
            <a:r>
              <a:rPr lang="pt-BR" dirty="0" err="1"/>
              <a:t>regions</a:t>
            </a:r>
            <a:endParaRPr lang="pt-BR"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 on the map</a:t>
            </a:r>
          </a:p>
        </p:txBody>
      </p:sp>
      <p:pic>
        <p:nvPicPr>
          <p:cNvPr id="10" name="Imagem 9">
            <a:extLst>
              <a:ext uri="{FF2B5EF4-FFF2-40B4-BE49-F238E27FC236}">
                <a16:creationId xmlns:a16="http://schemas.microsoft.com/office/drawing/2014/main" id="{446FAC17-D5A4-0E9F-3EF5-0AEF8A0BD827}"/>
              </a:ext>
            </a:extLst>
          </p:cNvPr>
          <p:cNvPicPr>
            <a:picLocks noChangeAspect="1"/>
          </p:cNvPicPr>
          <p:nvPr/>
        </p:nvPicPr>
        <p:blipFill>
          <a:blip r:embed="rId3"/>
          <a:stretch>
            <a:fillRect/>
          </a:stretch>
        </p:blipFill>
        <p:spPr>
          <a:xfrm>
            <a:off x="6809434" y="1995487"/>
            <a:ext cx="3827375" cy="3555679"/>
          </a:xfrm>
          <a:prstGeom prst="rect">
            <a:avLst/>
          </a:prstGeom>
        </p:spPr>
      </p:pic>
      <p:sp>
        <p:nvSpPr>
          <p:cNvPr id="12" name="CaixaDeTexto 11">
            <a:extLst>
              <a:ext uri="{FF2B5EF4-FFF2-40B4-BE49-F238E27FC236}">
                <a16:creationId xmlns:a16="http://schemas.microsoft.com/office/drawing/2014/main" id="{F13A4B39-87FC-2E26-2638-940370778161}"/>
              </a:ext>
            </a:extLst>
          </p:cNvPr>
          <p:cNvSpPr txBox="1"/>
          <p:nvPr/>
        </p:nvSpPr>
        <p:spPr>
          <a:xfrm>
            <a:off x="1298750" y="2910304"/>
            <a:ext cx="5373356" cy="646331"/>
          </a:xfrm>
          <a:prstGeom prst="rect">
            <a:avLst/>
          </a:prstGeom>
          <a:noFill/>
        </p:spPr>
        <p:txBody>
          <a:bodyPr wrap="square">
            <a:spAutoFit/>
          </a:bodyPr>
          <a:lstStyle/>
          <a:p>
            <a:r>
              <a:rPr lang="pt-BR" dirty="0"/>
              <a:t>Green </a:t>
            </a:r>
            <a:r>
              <a:rPr lang="pt-BR" dirty="0" err="1"/>
              <a:t>Marker</a:t>
            </a:r>
            <a:r>
              <a:rPr lang="pt-BR" dirty="0"/>
              <a:t> </a:t>
            </a:r>
            <a:r>
              <a:rPr lang="pt-BR" dirty="0" err="1"/>
              <a:t>showns</a:t>
            </a:r>
            <a:r>
              <a:rPr lang="pt-BR" dirty="0"/>
              <a:t> </a:t>
            </a:r>
            <a:r>
              <a:rPr lang="pt-BR" dirty="0" err="1"/>
              <a:t>successful</a:t>
            </a:r>
            <a:r>
              <a:rPr lang="pt-BR" dirty="0"/>
              <a:t> </a:t>
            </a:r>
            <a:r>
              <a:rPr lang="pt-BR" dirty="0" err="1"/>
              <a:t>launches</a:t>
            </a:r>
            <a:r>
              <a:rPr lang="pt-BR" dirty="0"/>
              <a:t> </a:t>
            </a:r>
            <a:r>
              <a:rPr lang="pt-BR" dirty="0" err="1"/>
              <a:t>and</a:t>
            </a:r>
            <a:r>
              <a:rPr lang="pt-BR" dirty="0"/>
              <a:t> </a:t>
            </a:r>
            <a:r>
              <a:rPr lang="pt-BR" dirty="0" err="1"/>
              <a:t>Red</a:t>
            </a:r>
            <a:r>
              <a:rPr lang="pt-BR" dirty="0"/>
              <a:t> </a:t>
            </a:r>
            <a:r>
              <a:rPr lang="pt-BR" dirty="0" err="1"/>
              <a:t>Marker</a:t>
            </a:r>
            <a:r>
              <a:rPr lang="pt-BR" dirty="0"/>
              <a:t> shows </a:t>
            </a:r>
            <a:r>
              <a:rPr lang="pt-BR" dirty="0" err="1"/>
              <a:t>failures</a:t>
            </a:r>
            <a:endParaRPr lang="pt-BR"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to its proximities</a:t>
            </a:r>
          </a:p>
        </p:txBody>
      </p:sp>
      <p:pic>
        <p:nvPicPr>
          <p:cNvPr id="16" name="Imagem 15">
            <a:extLst>
              <a:ext uri="{FF2B5EF4-FFF2-40B4-BE49-F238E27FC236}">
                <a16:creationId xmlns:a16="http://schemas.microsoft.com/office/drawing/2014/main" id="{2DB3A21E-5902-9074-180C-869E103A5FF1}"/>
              </a:ext>
            </a:extLst>
          </p:cNvPr>
          <p:cNvPicPr>
            <a:picLocks noChangeAspect="1"/>
          </p:cNvPicPr>
          <p:nvPr/>
        </p:nvPicPr>
        <p:blipFill>
          <a:blip r:embed="rId3"/>
          <a:stretch>
            <a:fillRect/>
          </a:stretch>
        </p:blipFill>
        <p:spPr>
          <a:xfrm>
            <a:off x="2862000" y="1530359"/>
            <a:ext cx="6915045" cy="47889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for All Sites - Count</a:t>
            </a:r>
          </a:p>
        </p:txBody>
      </p:sp>
      <p:pic>
        <p:nvPicPr>
          <p:cNvPr id="7" name="Imagem 6">
            <a:extLst>
              <a:ext uri="{FF2B5EF4-FFF2-40B4-BE49-F238E27FC236}">
                <a16:creationId xmlns:a16="http://schemas.microsoft.com/office/drawing/2014/main" id="{96592333-AE08-6A86-05CB-D664DE5222F6}"/>
              </a:ext>
            </a:extLst>
          </p:cNvPr>
          <p:cNvPicPr>
            <a:picLocks noChangeAspect="1"/>
          </p:cNvPicPr>
          <p:nvPr/>
        </p:nvPicPr>
        <p:blipFill>
          <a:blip r:embed="rId3"/>
          <a:stretch>
            <a:fillRect/>
          </a:stretch>
        </p:blipFill>
        <p:spPr>
          <a:xfrm>
            <a:off x="781050" y="2202055"/>
            <a:ext cx="10629900" cy="3619500"/>
          </a:xfrm>
          <a:prstGeom prst="rect">
            <a:avLst/>
          </a:prstGeom>
        </p:spPr>
      </p:pic>
      <p:sp>
        <p:nvSpPr>
          <p:cNvPr id="10" name="CaixaDeTexto 9">
            <a:extLst>
              <a:ext uri="{FF2B5EF4-FFF2-40B4-BE49-F238E27FC236}">
                <a16:creationId xmlns:a16="http://schemas.microsoft.com/office/drawing/2014/main" id="{A2CADA32-E5D3-FF7D-8A17-E44DFA1E9ECB}"/>
              </a:ext>
            </a:extLst>
          </p:cNvPr>
          <p:cNvSpPr txBox="1"/>
          <p:nvPr/>
        </p:nvSpPr>
        <p:spPr>
          <a:xfrm>
            <a:off x="695848" y="1628705"/>
            <a:ext cx="8940521" cy="369332"/>
          </a:xfrm>
          <a:prstGeom prst="rect">
            <a:avLst/>
          </a:prstGeom>
          <a:noFill/>
        </p:spPr>
        <p:txBody>
          <a:bodyPr wrap="square">
            <a:spAutoFit/>
          </a:bodyPr>
          <a:lstStyle/>
          <a:p>
            <a:r>
              <a:rPr lang="pt-BR" dirty="0" err="1"/>
              <a:t>We</a:t>
            </a:r>
            <a:r>
              <a:rPr lang="pt-BR" dirty="0"/>
              <a:t> </a:t>
            </a:r>
            <a:r>
              <a:rPr lang="pt-BR" dirty="0" err="1"/>
              <a:t>can</a:t>
            </a:r>
            <a:r>
              <a:rPr lang="pt-BR" dirty="0"/>
              <a:t> </a:t>
            </a:r>
            <a:r>
              <a:rPr lang="pt-BR" dirty="0" err="1"/>
              <a:t>see</a:t>
            </a:r>
            <a:r>
              <a:rPr lang="pt-BR" dirty="0"/>
              <a:t> </a:t>
            </a:r>
            <a:r>
              <a:rPr lang="pt-BR" dirty="0" err="1"/>
              <a:t>that</a:t>
            </a:r>
            <a:r>
              <a:rPr lang="pt-BR" dirty="0"/>
              <a:t> KSC LC-39A </a:t>
            </a:r>
            <a:r>
              <a:rPr lang="pt-BR" dirty="0" err="1"/>
              <a:t>had</a:t>
            </a:r>
            <a:r>
              <a:rPr lang="pt-BR" dirty="0"/>
              <a:t> </a:t>
            </a:r>
            <a:r>
              <a:rPr lang="pt-BR" dirty="0" err="1"/>
              <a:t>the</a:t>
            </a:r>
            <a:r>
              <a:rPr lang="pt-BR" dirty="0"/>
              <a:t> </a:t>
            </a:r>
            <a:r>
              <a:rPr lang="pt-BR" dirty="0" err="1"/>
              <a:t>most</a:t>
            </a:r>
            <a:r>
              <a:rPr lang="pt-BR" dirty="0"/>
              <a:t> </a:t>
            </a:r>
            <a:r>
              <a:rPr lang="pt-BR" dirty="0" err="1"/>
              <a:t>successful</a:t>
            </a:r>
            <a:r>
              <a:rPr lang="pt-BR" dirty="0"/>
              <a:t> </a:t>
            </a:r>
            <a:r>
              <a:rPr lang="pt-BR" dirty="0" err="1"/>
              <a:t>launches</a:t>
            </a:r>
            <a:r>
              <a:rPr lang="pt-BR" dirty="0"/>
              <a:t> </a:t>
            </a:r>
            <a:r>
              <a:rPr lang="pt-BR" dirty="0" err="1"/>
              <a:t>from</a:t>
            </a:r>
            <a:r>
              <a:rPr lang="pt-BR" dirty="0"/>
              <a:t> </a:t>
            </a:r>
            <a:r>
              <a:rPr lang="pt-BR" dirty="0" err="1"/>
              <a:t>all</a:t>
            </a:r>
            <a:r>
              <a:rPr lang="pt-BR" dirty="0"/>
              <a:t> </a:t>
            </a:r>
            <a:r>
              <a:rPr lang="pt-BR" dirty="0" err="1"/>
              <a:t>the</a:t>
            </a:r>
            <a:r>
              <a:rPr lang="pt-BR" dirty="0"/>
              <a:t>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m 2" descr="Trem soltando fumaça preta&#10;&#10;Descrição gerada automaticamente com confiança média">
            <a:extLst>
              <a:ext uri="{FF2B5EF4-FFF2-40B4-BE49-F238E27FC236}">
                <a16:creationId xmlns:a16="http://schemas.microsoft.com/office/drawing/2014/main" id="{66D10C73-5D29-57FC-50AE-F553D7953325}"/>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43" name="Rectangle 3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371094" y="4674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Introduction</a:t>
            </a:r>
          </a:p>
        </p:txBody>
      </p:sp>
      <p:sp>
        <p:nvSpPr>
          <p:cNvPr id="44" name="Rectangle 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71093" y="2487476"/>
            <a:ext cx="5617725" cy="39030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b="1" dirty="0">
                <a:solidFill>
                  <a:schemeClr val="tx1"/>
                </a:solidFill>
                <a:latin typeface="+mn-lt"/>
              </a:rPr>
              <a:t>Project background and context</a:t>
            </a:r>
          </a:p>
          <a:p>
            <a:pPr lvl="1">
              <a:spcBef>
                <a:spcPts val="1400"/>
              </a:spcBef>
              <a:buFont typeface="Arial" panose="020B0604020202020204" pitchFamily="34" charset="0"/>
              <a:buChar char="•"/>
            </a:pPr>
            <a:r>
              <a:rPr lang="en-US" sz="1400" dirty="0">
                <a:solidFill>
                  <a:schemeClr val="tx1"/>
                </a:solidFill>
                <a:latin typeface="+mn-lt"/>
              </a:rPr>
              <a:t>The idea was to predict if the Falcon 9 will be land successfully. SpaceX advertises Falcon 9 rocket launches on its website with a cost about of 62 million dollars. Other providers cost upward about of 165 million dollar each, much of the savings is because SpaceX can reuse the first stage. Therefore, we can determine if the first stage will land successfully with bases data historical. This information can be used if an alternate company wants to bid against SpaceX for a rocket launch. </a:t>
            </a:r>
          </a:p>
          <a:p>
            <a:pPr>
              <a:spcBef>
                <a:spcPts val="1400"/>
              </a:spcBef>
              <a:buFont typeface="Arial" panose="020B0604020202020204" pitchFamily="34" charset="0"/>
              <a:buChar char="•"/>
            </a:pPr>
            <a:r>
              <a:rPr lang="en-US" sz="1800" b="1" dirty="0">
                <a:solidFill>
                  <a:schemeClr val="tx1"/>
                </a:solidFill>
                <a:latin typeface="+mn-lt"/>
              </a:rPr>
              <a:t>Problems you want to find answers</a:t>
            </a:r>
          </a:p>
          <a:p>
            <a:pPr lvl="1">
              <a:spcBef>
                <a:spcPts val="1400"/>
              </a:spcBef>
              <a:buFont typeface="Arial" panose="020B0604020202020204" pitchFamily="34" charset="0"/>
              <a:buChar char="•"/>
            </a:pPr>
            <a:r>
              <a:rPr lang="en-US" sz="1400" dirty="0">
                <a:solidFill>
                  <a:schemeClr val="tx1"/>
                </a:solidFill>
                <a:latin typeface="+mn-lt"/>
              </a:rPr>
              <a:t>With what factors the rocket will land successfully?</a:t>
            </a:r>
          </a:p>
          <a:p>
            <a:pPr lvl="1">
              <a:spcBef>
                <a:spcPts val="1400"/>
              </a:spcBef>
              <a:buFont typeface="Arial" panose="020B0604020202020204" pitchFamily="34" charset="0"/>
              <a:buChar char="•"/>
            </a:pPr>
            <a:r>
              <a:rPr lang="en-US" sz="1400" dirty="0">
                <a:solidFill>
                  <a:schemeClr val="tx1"/>
                </a:solidFill>
                <a:latin typeface="+mn-lt"/>
              </a:rPr>
              <a:t>The effect of each relationship of rocket variables on outcome.</a:t>
            </a:r>
          </a:p>
          <a:p>
            <a:pPr lvl="1">
              <a:spcBef>
                <a:spcPts val="1400"/>
              </a:spcBef>
              <a:buFont typeface="Arial" panose="020B0604020202020204" pitchFamily="34" charset="0"/>
              <a:buChar char="•"/>
            </a:pPr>
            <a:r>
              <a:rPr lang="en-US" sz="1400" dirty="0">
                <a:solidFill>
                  <a:schemeClr val="tx1"/>
                </a:solidFill>
                <a:latin typeface="+mn-lt"/>
              </a:rPr>
              <a:t>Conditions which will aid SpaceX have to achieve the best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bg1"/>
                </a:solidFill>
                <a:latin typeface="Calibri" panose="020F0502020204030204"/>
              </a:rPr>
              <a:pPr>
                <a:spcAft>
                  <a:spcPts val="600"/>
                </a:spcAft>
                <a:defRPr/>
              </a:pPr>
              <a:t>4</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Highest Success Ratio Launch</a:t>
            </a:r>
          </a:p>
        </p:txBody>
      </p:sp>
      <p:pic>
        <p:nvPicPr>
          <p:cNvPr id="7" name="Imagem 6">
            <a:extLst>
              <a:ext uri="{FF2B5EF4-FFF2-40B4-BE49-F238E27FC236}">
                <a16:creationId xmlns:a16="http://schemas.microsoft.com/office/drawing/2014/main" id="{EB1AD407-77B0-08F4-B14B-445B15E18486}"/>
              </a:ext>
            </a:extLst>
          </p:cNvPr>
          <p:cNvPicPr>
            <a:picLocks noChangeAspect="1"/>
          </p:cNvPicPr>
          <p:nvPr/>
        </p:nvPicPr>
        <p:blipFill>
          <a:blip r:embed="rId3"/>
          <a:stretch>
            <a:fillRect/>
          </a:stretch>
        </p:blipFill>
        <p:spPr>
          <a:xfrm>
            <a:off x="1044819" y="1700265"/>
            <a:ext cx="9975606" cy="2923006"/>
          </a:xfrm>
          <a:prstGeom prst="rect">
            <a:avLst/>
          </a:prstGeom>
        </p:spPr>
      </p:pic>
      <p:sp>
        <p:nvSpPr>
          <p:cNvPr id="10" name="CaixaDeTexto 9">
            <a:extLst>
              <a:ext uri="{FF2B5EF4-FFF2-40B4-BE49-F238E27FC236}">
                <a16:creationId xmlns:a16="http://schemas.microsoft.com/office/drawing/2014/main" id="{40BA6C78-D33E-2AA5-DB5E-69AD3ABA24B6}"/>
              </a:ext>
            </a:extLst>
          </p:cNvPr>
          <p:cNvSpPr txBox="1"/>
          <p:nvPr/>
        </p:nvSpPr>
        <p:spPr>
          <a:xfrm>
            <a:off x="1044818" y="4650011"/>
            <a:ext cx="8501115" cy="369332"/>
          </a:xfrm>
          <a:prstGeom prst="rect">
            <a:avLst/>
          </a:prstGeom>
          <a:noFill/>
        </p:spPr>
        <p:txBody>
          <a:bodyPr wrap="square">
            <a:spAutoFit/>
          </a:bodyPr>
          <a:lstStyle/>
          <a:p>
            <a:r>
              <a:rPr lang="pt-BR" dirty="0"/>
              <a:t>KSC LC-39A </a:t>
            </a:r>
            <a:r>
              <a:rPr lang="pt-BR" dirty="0" err="1"/>
              <a:t>achieved</a:t>
            </a:r>
            <a:r>
              <a:rPr lang="pt-BR" dirty="0"/>
              <a:t> a 76,9% </a:t>
            </a:r>
            <a:r>
              <a:rPr lang="pt-BR" dirty="0" err="1"/>
              <a:t>success</a:t>
            </a:r>
            <a:r>
              <a:rPr lang="pt-BR" dirty="0"/>
              <a:t> rate </a:t>
            </a:r>
            <a:r>
              <a:rPr lang="pt-BR" dirty="0" err="1"/>
              <a:t>while</a:t>
            </a:r>
            <a:r>
              <a:rPr lang="pt-BR" dirty="0"/>
              <a:t> </a:t>
            </a:r>
            <a:r>
              <a:rPr lang="pt-BR" dirty="0" err="1"/>
              <a:t>getting</a:t>
            </a:r>
            <a:r>
              <a:rPr lang="pt-BR" dirty="0"/>
              <a:t> a 23,1 </a:t>
            </a:r>
            <a:r>
              <a:rPr lang="pt-BR" dirty="0" err="1"/>
              <a:t>failure</a:t>
            </a:r>
            <a:r>
              <a:rPr lang="pt-BR" dirty="0"/>
              <a:t>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Imagem 3">
            <a:extLst>
              <a:ext uri="{FF2B5EF4-FFF2-40B4-BE49-F238E27FC236}">
                <a16:creationId xmlns:a16="http://schemas.microsoft.com/office/drawing/2014/main" id="{D742C1ED-AD9C-4059-01CE-37DA19D438E0}"/>
              </a:ext>
            </a:extLst>
          </p:cNvPr>
          <p:cNvPicPr>
            <a:picLocks noChangeAspect="1"/>
          </p:cNvPicPr>
          <p:nvPr/>
        </p:nvPicPr>
        <p:blipFill>
          <a:blip r:embed="rId3"/>
          <a:stretch>
            <a:fillRect/>
          </a:stretch>
        </p:blipFill>
        <p:spPr>
          <a:xfrm>
            <a:off x="1497204" y="2122138"/>
            <a:ext cx="8645093" cy="4385756"/>
          </a:xfrm>
          <a:prstGeom prst="rect">
            <a:avLst/>
          </a:prstGeom>
        </p:spPr>
      </p:pic>
      <p:sp>
        <p:nvSpPr>
          <p:cNvPr id="8" name="CaixaDeTexto 7">
            <a:extLst>
              <a:ext uri="{FF2B5EF4-FFF2-40B4-BE49-F238E27FC236}">
                <a16:creationId xmlns:a16="http://schemas.microsoft.com/office/drawing/2014/main" id="{B2F8AC70-759F-CCFF-727A-3E4E2B8BE47A}"/>
              </a:ext>
            </a:extLst>
          </p:cNvPr>
          <p:cNvSpPr txBox="1"/>
          <p:nvPr/>
        </p:nvSpPr>
        <p:spPr>
          <a:xfrm>
            <a:off x="770011" y="1554648"/>
            <a:ext cx="9499404" cy="369332"/>
          </a:xfrm>
          <a:prstGeom prst="rect">
            <a:avLst/>
          </a:prstGeom>
          <a:noFill/>
        </p:spPr>
        <p:txBody>
          <a:bodyPr wrap="square">
            <a:spAutoFit/>
          </a:bodyPr>
          <a:lstStyle/>
          <a:p>
            <a:r>
              <a:rPr lang="pt-BR" dirty="0" err="1"/>
              <a:t>We</a:t>
            </a:r>
            <a:r>
              <a:rPr lang="pt-BR" dirty="0"/>
              <a:t> </a:t>
            </a:r>
            <a:r>
              <a:rPr lang="pt-BR" dirty="0" err="1"/>
              <a:t>can</a:t>
            </a:r>
            <a:r>
              <a:rPr lang="pt-BR" dirty="0"/>
              <a:t> </a:t>
            </a:r>
            <a:r>
              <a:rPr lang="pt-BR" dirty="0" err="1"/>
              <a:t>see</a:t>
            </a:r>
            <a:r>
              <a:rPr lang="pt-BR" dirty="0"/>
              <a:t> </a:t>
            </a:r>
            <a:r>
              <a:rPr lang="pt-BR" dirty="0" err="1"/>
              <a:t>the</a:t>
            </a:r>
            <a:r>
              <a:rPr lang="pt-BR" dirty="0"/>
              <a:t> </a:t>
            </a:r>
            <a:r>
              <a:rPr lang="pt-BR" dirty="0" err="1"/>
              <a:t>success</a:t>
            </a:r>
            <a:r>
              <a:rPr lang="pt-BR" dirty="0"/>
              <a:t> rates for </a:t>
            </a:r>
            <a:r>
              <a:rPr lang="pt-BR" dirty="0" err="1"/>
              <a:t>low</a:t>
            </a:r>
            <a:r>
              <a:rPr lang="pt-BR" dirty="0"/>
              <a:t> </a:t>
            </a:r>
            <a:r>
              <a:rPr lang="pt-BR" dirty="0" err="1"/>
              <a:t>weighted</a:t>
            </a:r>
            <a:r>
              <a:rPr lang="pt-BR" dirty="0"/>
              <a:t> </a:t>
            </a:r>
            <a:r>
              <a:rPr lang="pt-BR" dirty="0" err="1"/>
              <a:t>payloads</a:t>
            </a:r>
            <a:r>
              <a:rPr lang="pt-BR" dirty="0"/>
              <a:t> </a:t>
            </a:r>
            <a:r>
              <a:rPr lang="pt-BR" dirty="0" err="1"/>
              <a:t>is</a:t>
            </a:r>
            <a:r>
              <a:rPr lang="pt-BR" dirty="0"/>
              <a:t> </a:t>
            </a:r>
            <a:r>
              <a:rPr lang="pt-BR" dirty="0" err="1"/>
              <a:t>higher</a:t>
            </a:r>
            <a:r>
              <a:rPr lang="pt-BR" dirty="0"/>
              <a:t> </a:t>
            </a:r>
            <a:r>
              <a:rPr lang="pt-BR" dirty="0" err="1"/>
              <a:t>than</a:t>
            </a:r>
            <a:r>
              <a:rPr lang="pt-BR" dirty="0"/>
              <a:t> </a:t>
            </a:r>
            <a:r>
              <a:rPr lang="pt-BR" dirty="0" err="1"/>
              <a:t>the</a:t>
            </a:r>
            <a:r>
              <a:rPr lang="pt-BR" dirty="0"/>
              <a:t> heavy </a:t>
            </a:r>
            <a:r>
              <a:rPr lang="pt-BR" dirty="0" err="1"/>
              <a:t>weighted</a:t>
            </a:r>
            <a:r>
              <a:rPr lang="pt-BR" dirty="0"/>
              <a:t> </a:t>
            </a:r>
            <a:r>
              <a:rPr lang="pt-BR" dirty="0" err="1"/>
              <a:t>payloads</a:t>
            </a:r>
            <a:endParaRPr lang="pt-BR"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 All models predict</a:t>
            </a:r>
            <a:endParaRPr lang="en-US" dirty="0">
              <a:solidFill>
                <a:srgbClr val="0B49CB"/>
              </a:solidFill>
            </a:endParaRPr>
          </a:p>
        </p:txBody>
      </p:sp>
      <p:pic>
        <p:nvPicPr>
          <p:cNvPr id="3" name="Imagem 2">
            <a:extLst>
              <a:ext uri="{FF2B5EF4-FFF2-40B4-BE49-F238E27FC236}">
                <a16:creationId xmlns:a16="http://schemas.microsoft.com/office/drawing/2014/main" id="{D774DCC3-B68D-F7B0-9761-400579C3CFBF}"/>
              </a:ext>
            </a:extLst>
          </p:cNvPr>
          <p:cNvPicPr>
            <a:picLocks noChangeAspect="1"/>
          </p:cNvPicPr>
          <p:nvPr/>
        </p:nvPicPr>
        <p:blipFill>
          <a:blip r:embed="rId3"/>
          <a:stretch>
            <a:fillRect/>
          </a:stretch>
        </p:blipFill>
        <p:spPr>
          <a:xfrm>
            <a:off x="2769633" y="1730200"/>
            <a:ext cx="5797899" cy="413100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Decision Tree Classifier best score</a:t>
            </a:r>
            <a:endParaRPr lang="en-US" dirty="0">
              <a:solidFill>
                <a:srgbClr val="0B49CB"/>
              </a:solidFill>
            </a:endParaRPr>
          </a:p>
        </p:txBody>
      </p:sp>
      <p:pic>
        <p:nvPicPr>
          <p:cNvPr id="3" name="Imagem 2">
            <a:extLst>
              <a:ext uri="{FF2B5EF4-FFF2-40B4-BE49-F238E27FC236}">
                <a16:creationId xmlns:a16="http://schemas.microsoft.com/office/drawing/2014/main" id="{D7A8968E-F9A0-99D3-3BD4-9EC983D904A5}"/>
              </a:ext>
            </a:extLst>
          </p:cNvPr>
          <p:cNvPicPr>
            <a:picLocks noChangeAspect="1"/>
          </p:cNvPicPr>
          <p:nvPr/>
        </p:nvPicPr>
        <p:blipFill>
          <a:blip r:embed="rId3"/>
          <a:stretch>
            <a:fillRect/>
          </a:stretch>
        </p:blipFill>
        <p:spPr>
          <a:xfrm>
            <a:off x="3350187" y="1912641"/>
            <a:ext cx="5355248" cy="389170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Conclusions</a:t>
            </a:r>
          </a:p>
        </p:txBody>
      </p:sp>
      <p:pic>
        <p:nvPicPr>
          <p:cNvPr id="11" name="Picture 10" descr="Sunrise as seen from the outer space">
            <a:extLst>
              <a:ext uri="{FF2B5EF4-FFF2-40B4-BE49-F238E27FC236}">
                <a16:creationId xmlns:a16="http://schemas.microsoft.com/office/drawing/2014/main" id="{2D29BBE5-A04B-0A64-311D-273D63B42C8A}"/>
              </a:ext>
            </a:extLst>
          </p:cNvPr>
          <p:cNvPicPr>
            <a:picLocks noChangeAspect="1"/>
          </p:cNvPicPr>
          <p:nvPr/>
        </p:nvPicPr>
        <p:blipFill rotWithShape="1">
          <a:blip r:embed="rId2"/>
          <a:srcRect l="59226" r="681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297762" y="2706624"/>
            <a:ext cx="6251110" cy="3483864"/>
          </a:xfrm>
          <a:prstGeom prst="rect">
            <a:avLst/>
          </a:prstGeom>
        </p:spPr>
        <p:txBody>
          <a:bodyPr vert="horz" lIns="91440" tIns="45720" rIns="91440" bIns="45720" rtlCol="0">
            <a:normAutofit/>
          </a:bodyPr>
          <a:lstStyle/>
          <a:p>
            <a:pPr>
              <a:spcBef>
                <a:spcPts val="1400"/>
              </a:spcBef>
            </a:pPr>
            <a:r>
              <a:rPr lang="en-US" sz="2000" dirty="0"/>
              <a:t>Orbits ES-L1, GEO, HEO, SSO has highest success rates</a:t>
            </a:r>
          </a:p>
          <a:p>
            <a:pPr>
              <a:spcBef>
                <a:spcPts val="1400"/>
              </a:spcBef>
            </a:pPr>
            <a:r>
              <a:rPr lang="en-US" sz="2000" dirty="0"/>
              <a:t>Success rates for SpaceX launches has been increasing relatively with time and it looks like soon they will reach the required target</a:t>
            </a:r>
          </a:p>
          <a:p>
            <a:pPr>
              <a:spcBef>
                <a:spcPts val="1400"/>
              </a:spcBef>
            </a:pPr>
            <a:r>
              <a:rPr lang="en-US" sz="2000" dirty="0"/>
              <a:t>KSC LC-39A had the most successful launches but increasing payload mass seems to have negative impact on success</a:t>
            </a:r>
          </a:p>
          <a:p>
            <a:pPr>
              <a:spcBef>
                <a:spcPts val="1400"/>
              </a:spcBef>
            </a:pPr>
            <a:r>
              <a:rPr lang="en-US" sz="2000" dirty="0"/>
              <a:t>Decision Tree Classifier algorithms is the best for machine learning model for provided dataset</a:t>
            </a: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Padrão do plano de fundo&#10;&#10;Descrição gerada automaticamente">
            <a:extLst>
              <a:ext uri="{FF2B5EF4-FFF2-40B4-BE49-F238E27FC236}">
                <a16:creationId xmlns:a16="http://schemas.microsoft.com/office/drawing/2014/main" id="{3EA15527-C9F4-1405-0D00-36F37D83602B}"/>
              </a:ext>
            </a:extLst>
          </p:cNvPr>
          <p:cNvPicPr>
            <a:picLocks noChangeAspect="1"/>
          </p:cNvPicPr>
          <p:nvPr/>
        </p:nvPicPr>
        <p:blipFill rotWithShape="1">
          <a:blip r:embed="rId2"/>
          <a:srcRect l="10859" t="9091" r="12439"/>
          <a:stretch/>
        </p:blipFill>
        <p:spPr>
          <a:xfrm>
            <a:off x="3523488" y="10"/>
            <a:ext cx="8668512" cy="6857990"/>
          </a:xfrm>
          <a:prstGeom prst="rect">
            <a:avLst/>
          </a:prstGeom>
        </p:spPr>
      </p:pic>
      <p:sp>
        <p:nvSpPr>
          <p:cNvPr id="16"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5</a:t>
            </a:fld>
            <a:endParaRPr lang="en-US" sz="1200">
              <a:solidFill>
                <a:schemeClr val="tx1"/>
              </a:solidFill>
              <a:latin typeface="Calibri" panose="020F0502020204030204"/>
            </a:endParaRPr>
          </a:p>
        </p:txBody>
      </p:sp>
      <p:sp>
        <p:nvSpPr>
          <p:cNvPr id="20" name="Content Placeholder 2">
            <a:extLst>
              <a:ext uri="{FF2B5EF4-FFF2-40B4-BE49-F238E27FC236}">
                <a16:creationId xmlns:a16="http://schemas.microsoft.com/office/drawing/2014/main" id="{185EC686-DC89-C728-11F6-146AA0CDEE80}"/>
              </a:ext>
            </a:extLst>
          </p:cNvPr>
          <p:cNvSpPr txBox="1">
            <a:spLocks/>
          </p:cNvSpPr>
          <p:nvPr/>
        </p:nvSpPr>
        <p:spPr>
          <a:xfrm>
            <a:off x="180174" y="1977654"/>
            <a:ext cx="6009611" cy="45527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800" b="1" dirty="0">
                <a:solidFill>
                  <a:schemeClr val="tx1"/>
                </a:solidFill>
                <a:latin typeface="+mn-lt"/>
              </a:rPr>
              <a:t>Data Collection:</a:t>
            </a:r>
          </a:p>
          <a:p>
            <a:pPr lvl="1">
              <a:spcBef>
                <a:spcPts val="1400"/>
              </a:spcBef>
              <a:buFont typeface="Arial" panose="020B0604020202020204" pitchFamily="34" charset="0"/>
              <a:buChar char="•"/>
            </a:pPr>
            <a:r>
              <a:rPr lang="en-US" sz="1400" dirty="0">
                <a:solidFill>
                  <a:schemeClr val="tx1"/>
                </a:solidFill>
                <a:latin typeface="+mn-lt"/>
              </a:rPr>
              <a:t>SpaceX rest API;</a:t>
            </a:r>
          </a:p>
          <a:p>
            <a:pPr lvl="1">
              <a:spcBef>
                <a:spcPts val="1400"/>
              </a:spcBef>
              <a:buFont typeface="Arial" panose="020B0604020202020204" pitchFamily="34" charset="0"/>
              <a:buChar char="•"/>
            </a:pPr>
            <a:r>
              <a:rPr lang="en-US" sz="1400" dirty="0">
                <a:solidFill>
                  <a:schemeClr val="tx1"/>
                </a:solidFill>
                <a:latin typeface="+mn-lt"/>
              </a:rPr>
              <a:t>Web Scraping from Wikipedia;</a:t>
            </a:r>
          </a:p>
          <a:p>
            <a:pPr>
              <a:spcBef>
                <a:spcPts val="1400"/>
              </a:spcBef>
              <a:buFont typeface="Arial" panose="020B0604020202020204" pitchFamily="34" charset="0"/>
              <a:buChar char="•"/>
            </a:pPr>
            <a:r>
              <a:rPr lang="en-US" sz="1800" b="1" dirty="0">
                <a:solidFill>
                  <a:schemeClr val="tx1"/>
                </a:solidFill>
                <a:latin typeface="+mn-lt"/>
              </a:rPr>
              <a:t>Perform Data Wrangling:</a:t>
            </a:r>
          </a:p>
          <a:p>
            <a:pPr lvl="1">
              <a:spcBef>
                <a:spcPts val="1400"/>
              </a:spcBef>
              <a:buFont typeface="Arial" panose="020B0604020202020204" pitchFamily="34" charset="0"/>
              <a:buChar char="•"/>
            </a:pPr>
            <a:r>
              <a:rPr lang="en-US" sz="1400" dirty="0">
                <a:solidFill>
                  <a:schemeClr val="tx1"/>
                </a:solidFill>
                <a:latin typeface="+mn-lt"/>
              </a:rPr>
              <a:t>One hot encoding data fields for machine learning and dropping irrelevant columns.</a:t>
            </a:r>
          </a:p>
          <a:p>
            <a:pPr>
              <a:spcBef>
                <a:spcPts val="1400"/>
              </a:spcBef>
            </a:pPr>
            <a:r>
              <a:rPr lang="en-US" sz="1800" b="1" dirty="0">
                <a:solidFill>
                  <a:schemeClr val="tx1"/>
                </a:solidFill>
                <a:latin typeface="+mn-lt"/>
              </a:rPr>
              <a:t>Data Analysis using Visualization and </a:t>
            </a:r>
            <a:r>
              <a:rPr lang="en-US" sz="1800" b="1" dirty="0" err="1">
                <a:solidFill>
                  <a:schemeClr val="tx1"/>
                </a:solidFill>
                <a:latin typeface="+mn-lt"/>
              </a:rPr>
              <a:t>Sql</a:t>
            </a:r>
            <a:r>
              <a:rPr lang="en-US" sz="1800" b="1" dirty="0">
                <a:solidFill>
                  <a:schemeClr val="tx1"/>
                </a:solidFill>
                <a:latin typeface="+mn-lt"/>
              </a:rPr>
              <a:t>:</a:t>
            </a:r>
          </a:p>
          <a:p>
            <a:pPr lvl="1">
              <a:spcBef>
                <a:spcPts val="1400"/>
              </a:spcBef>
            </a:pPr>
            <a:r>
              <a:rPr lang="en-US" sz="1400" dirty="0">
                <a:solidFill>
                  <a:schemeClr val="tx1"/>
                </a:solidFill>
                <a:latin typeface="+mn-lt"/>
              </a:rPr>
              <a:t>Scatter, cat plots, bar chart to show patterns between data;</a:t>
            </a:r>
          </a:p>
          <a:p>
            <a:pPr>
              <a:spcBef>
                <a:spcPts val="1400"/>
              </a:spcBef>
            </a:pPr>
            <a:r>
              <a:rPr lang="en-US" sz="1800" b="1" dirty="0">
                <a:solidFill>
                  <a:schemeClr val="tx1"/>
                </a:solidFill>
                <a:latin typeface="+mn-lt"/>
              </a:rPr>
              <a:t>Interactive Visual Analytics:</a:t>
            </a:r>
          </a:p>
          <a:p>
            <a:pPr lvl="1">
              <a:spcBef>
                <a:spcPts val="1400"/>
              </a:spcBef>
            </a:pPr>
            <a:r>
              <a:rPr lang="en-US" sz="1400" dirty="0">
                <a:solidFill>
                  <a:schemeClr val="tx1"/>
                </a:solidFill>
                <a:latin typeface="+mn-lt"/>
              </a:rPr>
              <a:t>Using Folium maps and </a:t>
            </a:r>
            <a:r>
              <a:rPr lang="en-US" sz="1400" dirty="0" err="1">
                <a:solidFill>
                  <a:schemeClr val="tx1"/>
                </a:solidFill>
                <a:latin typeface="+mn-lt"/>
              </a:rPr>
              <a:t>Plotly</a:t>
            </a:r>
            <a:r>
              <a:rPr lang="en-US" sz="1400" dirty="0">
                <a:solidFill>
                  <a:schemeClr val="tx1"/>
                </a:solidFill>
                <a:latin typeface="+mn-lt"/>
              </a:rPr>
              <a:t> Dash Visualizations;</a:t>
            </a:r>
          </a:p>
          <a:p>
            <a:pPr>
              <a:spcBef>
                <a:spcPts val="1400"/>
              </a:spcBef>
            </a:pPr>
            <a:r>
              <a:rPr lang="en-US" sz="1800" b="1" dirty="0">
                <a:solidFill>
                  <a:schemeClr val="tx1"/>
                </a:solidFill>
                <a:latin typeface="+mn-lt"/>
              </a:rPr>
              <a:t>Analysis and Model Predictive using Classification models:</a:t>
            </a:r>
          </a:p>
          <a:p>
            <a:pPr lvl="1">
              <a:spcBef>
                <a:spcPts val="1400"/>
              </a:spcBef>
            </a:pPr>
            <a:r>
              <a:rPr lang="en-US" sz="1400" dirty="0">
                <a:solidFill>
                  <a:schemeClr val="tx1"/>
                </a:solidFill>
                <a:latin typeface="+mn-lt"/>
              </a:rPr>
              <a:t>Build and evaluate classification models;</a:t>
            </a:r>
          </a:p>
        </p:txBody>
      </p:sp>
      <p:sp>
        <p:nvSpPr>
          <p:cNvPr id="24" name="Title 1">
            <a:extLst>
              <a:ext uri="{FF2B5EF4-FFF2-40B4-BE49-F238E27FC236}">
                <a16:creationId xmlns:a16="http://schemas.microsoft.com/office/drawing/2014/main" id="{61B11102-8CA0-A7EE-436D-B398234211BC}"/>
              </a:ext>
            </a:extLst>
          </p:cNvPr>
          <p:cNvSpPr txBox="1">
            <a:spLocks/>
          </p:cNvSpPr>
          <p:nvPr/>
        </p:nvSpPr>
        <p:spPr>
          <a:xfrm>
            <a:off x="180174" y="377053"/>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mj-ea"/>
                <a:cs typeface="+mj-cs"/>
              </a:rPr>
              <a:t>Methodology</a:t>
            </a:r>
          </a:p>
        </p:txBody>
      </p:sp>
      <p:cxnSp>
        <p:nvCxnSpPr>
          <p:cNvPr id="8" name="Conector reto 7">
            <a:extLst>
              <a:ext uri="{FF2B5EF4-FFF2-40B4-BE49-F238E27FC236}">
                <a16:creationId xmlns:a16="http://schemas.microsoft.com/office/drawing/2014/main" id="{5100EB58-8648-9093-F398-F82D05BD7B45}"/>
              </a:ext>
            </a:extLst>
          </p:cNvPr>
          <p:cNvCxnSpPr>
            <a:cxnSpLocks/>
          </p:cNvCxnSpPr>
          <p:nvPr/>
        </p:nvCxnSpPr>
        <p:spPr>
          <a:xfrm>
            <a:off x="433318" y="4551872"/>
            <a:ext cx="43718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19888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16">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52" name="Rectangle 18">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2021633" y="3634276"/>
            <a:ext cx="8148734" cy="1069270"/>
          </a:xfrm>
          <a:prstGeom prst="rect">
            <a:avLst/>
          </a:prstGeom>
          <a:solidFill>
            <a:srgbClr val="FFFFFF"/>
          </a:solidFill>
          <a:ln w="31750" cap="sq">
            <a:solidFill>
              <a:srgbClr val="5E5E52"/>
            </a:solidFill>
            <a:miter lim="800000"/>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262626"/>
                </a:solidFill>
                <a:latin typeface="+mj-lt"/>
                <a:ea typeface="+mj-ea"/>
                <a:cs typeface="+mj-cs"/>
              </a:rPr>
              <a:t>Data Collection</a:t>
            </a:r>
          </a:p>
        </p:txBody>
      </p:sp>
      <p:pic>
        <p:nvPicPr>
          <p:cNvPr id="3" name="Imagem 2" descr="Linha do tempo&#10;&#10;Descrição gerada automaticamente">
            <a:extLst>
              <a:ext uri="{FF2B5EF4-FFF2-40B4-BE49-F238E27FC236}">
                <a16:creationId xmlns:a16="http://schemas.microsoft.com/office/drawing/2014/main" id="{4A8A2444-A831-EADC-526B-E7C36D5D2B79}"/>
              </a:ext>
            </a:extLst>
          </p:cNvPr>
          <p:cNvPicPr>
            <a:picLocks noChangeAspect="1"/>
          </p:cNvPicPr>
          <p:nvPr/>
        </p:nvPicPr>
        <p:blipFill>
          <a:blip r:embed="rId2"/>
          <a:stretch>
            <a:fillRect/>
          </a:stretch>
        </p:blipFill>
        <p:spPr>
          <a:xfrm>
            <a:off x="190919" y="466846"/>
            <a:ext cx="11776668" cy="268612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41176" y="4880078"/>
            <a:ext cx="6676153" cy="1351423"/>
          </a:xfrm>
          <a:prstGeom prst="rect">
            <a:avLst/>
          </a:prstGeom>
        </p:spPr>
        <p:txBody>
          <a:bodyPr vert="horz" lIns="91440" tIns="45720" rIns="91440" bIns="45720" rtlCol="0">
            <a:normAutofit/>
          </a:bodyPr>
          <a:lstStyle/>
          <a:p>
            <a:pPr marL="0" indent="0" algn="ctr">
              <a:spcBef>
                <a:spcPts val="1400"/>
              </a:spcBef>
              <a:buNone/>
            </a:pPr>
            <a:r>
              <a:rPr lang="en-US" sz="1800" dirty="0">
                <a:solidFill>
                  <a:schemeClr val="bg1"/>
                </a:solidFill>
              </a:rPr>
              <a:t>Data collection is the process of gathering and measuring information on targeted variables in an established system which then enables one to answer relevant questions and evaluate outcomes.</a:t>
            </a:r>
          </a:p>
          <a:p>
            <a:pPr marL="0" algn="ctr"/>
            <a:endParaRPr lang="en-US" sz="1800" dirty="0">
              <a:solidFill>
                <a:schemeClr val="bg1"/>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49812" y="6356350"/>
            <a:ext cx="803988" cy="365125"/>
          </a:xfrm>
        </p:spPr>
        <p:txBody>
          <a:bodyPr vert="horz" lIns="91440" tIns="45720" rIns="91440" bIns="45720" rtlCol="0" anchor="ctr">
            <a:normAutofit/>
          </a:bodyPr>
          <a:lstStyle/>
          <a:p>
            <a:pPr>
              <a:spcAft>
                <a:spcPts val="600"/>
              </a:spcAft>
            </a:pPr>
            <a:fld id="{5075537C-CA84-1446-933C-8E9D027F9201}" type="slidenum">
              <a:rPr lang="en-US" sz="1100">
                <a:solidFill>
                  <a:schemeClr val="bg1">
                    <a:alpha val="80000"/>
                  </a:schemeClr>
                </a:solidFill>
                <a:latin typeface="+mn-lt"/>
              </a:rPr>
              <a:pPr>
                <a:spcAft>
                  <a:spcPts val="600"/>
                </a:spcAft>
              </a:pPr>
              <a:t>6</a:t>
            </a:fld>
            <a:endParaRPr lang="en-US" sz="1100">
              <a:solidFill>
                <a:schemeClr val="bg1">
                  <a:alpha val="80000"/>
                </a:schemeClr>
              </a:solidFill>
              <a:latin typeface="+mn-lt"/>
            </a:endParaRPr>
          </a:p>
        </p:txBody>
      </p:sp>
      <p:sp>
        <p:nvSpPr>
          <p:cNvPr id="4" name="Retângulo 3">
            <a:extLst>
              <a:ext uri="{FF2B5EF4-FFF2-40B4-BE49-F238E27FC236}">
                <a16:creationId xmlns:a16="http://schemas.microsoft.com/office/drawing/2014/main" id="{4AA2EBE4-1393-AEBC-F301-644DBDF48FA6}"/>
              </a:ext>
            </a:extLst>
          </p:cNvPr>
          <p:cNvSpPr/>
          <p:nvPr/>
        </p:nvSpPr>
        <p:spPr>
          <a:xfrm>
            <a:off x="11847007" y="311499"/>
            <a:ext cx="311499" cy="3117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Content Placeholder 4">
            <a:extLst>
              <a:ext uri="{FF2B5EF4-FFF2-40B4-BE49-F238E27FC236}">
                <a16:creationId xmlns:a16="http://schemas.microsoft.com/office/drawing/2014/main" id="{7D0097DF-33BE-CB99-1B78-42FA5B863A52}"/>
              </a:ext>
            </a:extLst>
          </p:cNvPr>
          <p:cNvSpPr txBox="1">
            <a:spLocks/>
          </p:cNvSpPr>
          <p:nvPr/>
        </p:nvSpPr>
        <p:spPr>
          <a:xfrm>
            <a:off x="851738" y="2732321"/>
            <a:ext cx="2635040" cy="3373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1800" dirty="0"/>
              <a:t>Gathering Data from API</a:t>
            </a:r>
          </a:p>
          <a:p>
            <a:pPr marL="0" algn="ctr"/>
            <a:endParaRPr lang="en-US" sz="1800" dirty="0">
              <a:solidFill>
                <a:schemeClr val="bg1"/>
              </a:solidFill>
            </a:endParaRPr>
          </a:p>
        </p:txBody>
      </p:sp>
      <p:sp>
        <p:nvSpPr>
          <p:cNvPr id="38" name="Content Placeholder 4">
            <a:extLst>
              <a:ext uri="{FF2B5EF4-FFF2-40B4-BE49-F238E27FC236}">
                <a16:creationId xmlns:a16="http://schemas.microsoft.com/office/drawing/2014/main" id="{637E8FC8-2802-46B9-CEFF-1F3A5EF62730}"/>
              </a:ext>
            </a:extLst>
          </p:cNvPr>
          <p:cNvSpPr txBox="1">
            <a:spLocks/>
          </p:cNvSpPr>
          <p:nvPr/>
        </p:nvSpPr>
        <p:spPr>
          <a:xfrm>
            <a:off x="2913324" y="579278"/>
            <a:ext cx="2635040" cy="3373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1800" dirty="0"/>
              <a:t>Transform </a:t>
            </a:r>
            <a:r>
              <a:rPr lang="en-US" sz="1800" dirty="0" err="1"/>
              <a:t>DataFrame</a:t>
            </a:r>
            <a:endParaRPr lang="en-US" sz="1800" dirty="0"/>
          </a:p>
          <a:p>
            <a:pPr marL="0" algn="ctr"/>
            <a:endParaRPr lang="en-US" sz="1800" dirty="0">
              <a:solidFill>
                <a:schemeClr val="bg1"/>
              </a:solidFill>
            </a:endParaRPr>
          </a:p>
        </p:txBody>
      </p:sp>
      <p:sp>
        <p:nvSpPr>
          <p:cNvPr id="44" name="Content Placeholder 4">
            <a:extLst>
              <a:ext uri="{FF2B5EF4-FFF2-40B4-BE49-F238E27FC236}">
                <a16:creationId xmlns:a16="http://schemas.microsoft.com/office/drawing/2014/main" id="{068D8AC0-68E6-2373-5326-F9F94BA91850}"/>
              </a:ext>
            </a:extLst>
          </p:cNvPr>
          <p:cNvSpPr txBox="1">
            <a:spLocks/>
          </p:cNvSpPr>
          <p:nvPr/>
        </p:nvSpPr>
        <p:spPr>
          <a:xfrm>
            <a:off x="5142384" y="2569562"/>
            <a:ext cx="2233106" cy="5493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1800" dirty="0"/>
              <a:t>Feature Engineering and manipulation</a:t>
            </a:r>
          </a:p>
          <a:p>
            <a:pPr marL="0" algn="ctr"/>
            <a:endParaRPr lang="en-US" sz="1800" dirty="0">
              <a:solidFill>
                <a:schemeClr val="bg1"/>
              </a:solidFill>
            </a:endParaRPr>
          </a:p>
        </p:txBody>
      </p:sp>
      <p:sp>
        <p:nvSpPr>
          <p:cNvPr id="50" name="Content Placeholder 4">
            <a:extLst>
              <a:ext uri="{FF2B5EF4-FFF2-40B4-BE49-F238E27FC236}">
                <a16:creationId xmlns:a16="http://schemas.microsoft.com/office/drawing/2014/main" id="{274D27EB-CE0A-DC81-ED06-BBA3FA13CB6D}"/>
              </a:ext>
            </a:extLst>
          </p:cNvPr>
          <p:cNvSpPr txBox="1">
            <a:spLocks/>
          </p:cNvSpPr>
          <p:nvPr/>
        </p:nvSpPr>
        <p:spPr>
          <a:xfrm>
            <a:off x="6976209" y="579278"/>
            <a:ext cx="2635040" cy="3373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1800" dirty="0"/>
              <a:t>Finalize and Export file</a:t>
            </a:r>
          </a:p>
          <a:p>
            <a:pPr marL="0" algn="ctr"/>
            <a:endParaRPr lang="en-US" sz="1800" dirty="0">
              <a:solidFill>
                <a:schemeClr val="bg1"/>
              </a:solidFill>
            </a:endParaRPr>
          </a:p>
        </p:txBody>
      </p:sp>
      <p:sp>
        <p:nvSpPr>
          <p:cNvPr id="53" name="Content Placeholder 4">
            <a:extLst>
              <a:ext uri="{FF2B5EF4-FFF2-40B4-BE49-F238E27FC236}">
                <a16:creationId xmlns:a16="http://schemas.microsoft.com/office/drawing/2014/main" id="{E8C9F76D-2066-BCD1-3DF9-382A73E2D636}"/>
              </a:ext>
            </a:extLst>
          </p:cNvPr>
          <p:cNvSpPr txBox="1">
            <a:spLocks/>
          </p:cNvSpPr>
          <p:nvPr/>
        </p:nvSpPr>
        <p:spPr>
          <a:xfrm>
            <a:off x="8981833" y="2675558"/>
            <a:ext cx="2635040" cy="3373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1400"/>
              </a:spcBef>
              <a:buFont typeface="Arial" panose="020B0604020202020204" pitchFamily="34" charset="0"/>
              <a:buNone/>
            </a:pPr>
            <a:r>
              <a:rPr lang="en-US" sz="1800" dirty="0"/>
              <a:t>Xlsx, csv, …</a:t>
            </a:r>
          </a:p>
          <a:p>
            <a:pPr marL="0" algn="ctr"/>
            <a:endParaRPr lang="en-US" sz="1800" dirty="0">
              <a:solidFill>
                <a:schemeClr val="bg1"/>
              </a:solidFill>
            </a:endParaRP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descr="Diagrama&#10;&#10;Descrição gerada automaticamente">
            <a:extLst>
              <a:ext uri="{FF2B5EF4-FFF2-40B4-BE49-F238E27FC236}">
                <a16:creationId xmlns:a16="http://schemas.microsoft.com/office/drawing/2014/main" id="{8C127B80-8F73-3373-F4B3-3725C4A0C418}"/>
              </a:ext>
            </a:extLst>
          </p:cNvPr>
          <p:cNvPicPr>
            <a:picLocks noChangeAspect="1"/>
          </p:cNvPicPr>
          <p:nvPr/>
        </p:nvPicPr>
        <p:blipFill rotWithShape="1">
          <a:blip r:embed="rId2"/>
          <a:srcRect l="2034" r="2412" b="1"/>
          <a:stretch/>
        </p:blipFill>
        <p:spPr>
          <a:xfrm>
            <a:off x="1" y="-11592"/>
            <a:ext cx="12191999" cy="6857990"/>
          </a:xfrm>
          <a:prstGeom prst="rect">
            <a:avLst/>
          </a:prstGeom>
        </p:spPr>
      </p:pic>
      <p:sp>
        <p:nvSpPr>
          <p:cNvPr id="31" name="Rectangle 3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239151" y="-128"/>
            <a:ext cx="5826035" cy="74962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chemeClr val="tx1"/>
                </a:solidFill>
                <a:latin typeface="+mj-lt"/>
                <a:ea typeface="+mj-ea"/>
                <a:cs typeface="+mj-cs"/>
              </a:rPr>
              <a:t>Data Collection – SpaceX API</a:t>
            </a:r>
          </a:p>
        </p:txBody>
      </p:sp>
      <p:pic>
        <p:nvPicPr>
          <p:cNvPr id="25" name="Imagem 24">
            <a:extLst>
              <a:ext uri="{FF2B5EF4-FFF2-40B4-BE49-F238E27FC236}">
                <a16:creationId xmlns:a16="http://schemas.microsoft.com/office/drawing/2014/main" id="{CEC80136-FB51-2EBB-F6CA-87126A54D1A4}"/>
              </a:ext>
            </a:extLst>
          </p:cNvPr>
          <p:cNvPicPr>
            <a:picLocks noChangeAspect="1"/>
          </p:cNvPicPr>
          <p:nvPr/>
        </p:nvPicPr>
        <p:blipFill>
          <a:blip r:embed="rId3"/>
          <a:stretch>
            <a:fillRect/>
          </a:stretch>
        </p:blipFill>
        <p:spPr>
          <a:xfrm>
            <a:off x="7528870" y="712625"/>
            <a:ext cx="4489259" cy="662111"/>
          </a:xfrm>
          <a:prstGeom prst="rect">
            <a:avLst/>
          </a:prstGeom>
        </p:spPr>
      </p:pic>
      <p:pic>
        <p:nvPicPr>
          <p:cNvPr id="27" name="Imagem 26">
            <a:extLst>
              <a:ext uri="{FF2B5EF4-FFF2-40B4-BE49-F238E27FC236}">
                <a16:creationId xmlns:a16="http://schemas.microsoft.com/office/drawing/2014/main" id="{14053414-FF15-21EB-3183-48F10E049489}"/>
              </a:ext>
            </a:extLst>
          </p:cNvPr>
          <p:cNvPicPr>
            <a:picLocks noChangeAspect="1"/>
          </p:cNvPicPr>
          <p:nvPr/>
        </p:nvPicPr>
        <p:blipFill>
          <a:blip r:embed="rId4"/>
          <a:stretch>
            <a:fillRect/>
          </a:stretch>
        </p:blipFill>
        <p:spPr>
          <a:xfrm>
            <a:off x="1067637" y="813208"/>
            <a:ext cx="3505200" cy="647700"/>
          </a:xfrm>
          <a:prstGeom prst="rect">
            <a:avLst/>
          </a:prstGeom>
        </p:spPr>
      </p:pic>
      <p:pic>
        <p:nvPicPr>
          <p:cNvPr id="30" name="Imagem 29">
            <a:extLst>
              <a:ext uri="{FF2B5EF4-FFF2-40B4-BE49-F238E27FC236}">
                <a16:creationId xmlns:a16="http://schemas.microsoft.com/office/drawing/2014/main" id="{CB257F90-C598-264E-194F-1265914D5700}"/>
              </a:ext>
            </a:extLst>
          </p:cNvPr>
          <p:cNvPicPr>
            <a:picLocks noChangeAspect="1"/>
          </p:cNvPicPr>
          <p:nvPr/>
        </p:nvPicPr>
        <p:blipFill>
          <a:blip r:embed="rId5"/>
          <a:stretch>
            <a:fillRect/>
          </a:stretch>
        </p:blipFill>
        <p:spPr>
          <a:xfrm>
            <a:off x="2946365" y="5516367"/>
            <a:ext cx="2762250" cy="600075"/>
          </a:xfrm>
          <a:prstGeom prst="rect">
            <a:avLst/>
          </a:prstGeom>
        </p:spPr>
      </p:pic>
      <p:pic>
        <p:nvPicPr>
          <p:cNvPr id="33" name="Imagem 32">
            <a:extLst>
              <a:ext uri="{FF2B5EF4-FFF2-40B4-BE49-F238E27FC236}">
                <a16:creationId xmlns:a16="http://schemas.microsoft.com/office/drawing/2014/main" id="{C371B6C5-6AF3-15E1-9F6E-1C6BDD3AD47F}"/>
              </a:ext>
            </a:extLst>
          </p:cNvPr>
          <p:cNvPicPr>
            <a:picLocks noChangeAspect="1"/>
          </p:cNvPicPr>
          <p:nvPr/>
        </p:nvPicPr>
        <p:blipFill>
          <a:blip r:embed="rId6"/>
          <a:stretch>
            <a:fillRect/>
          </a:stretch>
        </p:blipFill>
        <p:spPr>
          <a:xfrm>
            <a:off x="5647174" y="441286"/>
            <a:ext cx="1504950" cy="933450"/>
          </a:xfrm>
          <a:prstGeom prst="rect">
            <a:avLst/>
          </a:prstGeom>
        </p:spPr>
      </p:pic>
      <p:pic>
        <p:nvPicPr>
          <p:cNvPr id="35" name="Imagem 34">
            <a:extLst>
              <a:ext uri="{FF2B5EF4-FFF2-40B4-BE49-F238E27FC236}">
                <a16:creationId xmlns:a16="http://schemas.microsoft.com/office/drawing/2014/main" id="{3C7BF272-EBD8-0860-E018-BB6EDD18A161}"/>
              </a:ext>
            </a:extLst>
          </p:cNvPr>
          <p:cNvPicPr>
            <a:picLocks noChangeAspect="1"/>
          </p:cNvPicPr>
          <p:nvPr/>
        </p:nvPicPr>
        <p:blipFill>
          <a:blip r:embed="rId7"/>
          <a:stretch>
            <a:fillRect/>
          </a:stretch>
        </p:blipFill>
        <p:spPr>
          <a:xfrm>
            <a:off x="7152125" y="5350621"/>
            <a:ext cx="3101162" cy="1361678"/>
          </a:xfrm>
          <a:prstGeom prst="rect">
            <a:avLst/>
          </a:prstGeom>
        </p:spPr>
      </p:pic>
      <p:sp>
        <p:nvSpPr>
          <p:cNvPr id="38" name="CaixaDeTexto 37">
            <a:hlinkClick r:id="rId8"/>
            <a:extLst>
              <a:ext uri="{FF2B5EF4-FFF2-40B4-BE49-F238E27FC236}">
                <a16:creationId xmlns:a16="http://schemas.microsoft.com/office/drawing/2014/main" id="{73E03270-EBE7-28E0-6B0B-851011B9837C}"/>
              </a:ext>
            </a:extLst>
          </p:cNvPr>
          <p:cNvSpPr txBox="1"/>
          <p:nvPr/>
        </p:nvSpPr>
        <p:spPr>
          <a:xfrm>
            <a:off x="275324" y="5554794"/>
            <a:ext cx="2136280" cy="523220"/>
          </a:xfrm>
          <a:prstGeom prst="rect">
            <a:avLst/>
          </a:prstGeom>
          <a:noFill/>
        </p:spPr>
        <p:txBody>
          <a:bodyPr wrap="square" rtlCol="0">
            <a:spAutoFit/>
          </a:bodyPr>
          <a:lstStyle/>
          <a:p>
            <a:pPr algn="ctr"/>
            <a:r>
              <a:rPr lang="pt-BR" sz="2800" u="sng" dirty="0"/>
              <a:t>GitHub URL</a:t>
            </a:r>
          </a:p>
        </p:txBody>
      </p:sp>
      <p:sp>
        <p:nvSpPr>
          <p:cNvPr id="39" name="CaixaDeTexto 38">
            <a:extLst>
              <a:ext uri="{FF2B5EF4-FFF2-40B4-BE49-F238E27FC236}">
                <a16:creationId xmlns:a16="http://schemas.microsoft.com/office/drawing/2014/main" id="{3D598C94-DAB2-0192-31E5-B3879BBEA528}"/>
              </a:ext>
            </a:extLst>
          </p:cNvPr>
          <p:cNvSpPr txBox="1"/>
          <p:nvPr/>
        </p:nvSpPr>
        <p:spPr>
          <a:xfrm>
            <a:off x="1957607" y="2920535"/>
            <a:ext cx="1087044" cy="830997"/>
          </a:xfrm>
          <a:prstGeom prst="rect">
            <a:avLst/>
          </a:prstGeom>
          <a:noFill/>
        </p:spPr>
        <p:txBody>
          <a:bodyPr wrap="square" rtlCol="0">
            <a:spAutoFit/>
          </a:bodyPr>
          <a:lstStyle/>
          <a:p>
            <a:pPr algn="ctr"/>
            <a:r>
              <a:rPr lang="pt-BR" sz="1600" dirty="0" err="1"/>
              <a:t>Getting</a:t>
            </a:r>
            <a:r>
              <a:rPr lang="pt-BR" sz="1600" dirty="0"/>
              <a:t> Response API</a:t>
            </a:r>
          </a:p>
        </p:txBody>
      </p:sp>
      <p:sp>
        <p:nvSpPr>
          <p:cNvPr id="40" name="CaixaDeTexto 39">
            <a:extLst>
              <a:ext uri="{FF2B5EF4-FFF2-40B4-BE49-F238E27FC236}">
                <a16:creationId xmlns:a16="http://schemas.microsoft.com/office/drawing/2014/main" id="{C14F5E2B-02CA-8618-851A-B128D796A1D1}"/>
              </a:ext>
            </a:extLst>
          </p:cNvPr>
          <p:cNvSpPr txBox="1"/>
          <p:nvPr/>
        </p:nvSpPr>
        <p:spPr>
          <a:xfrm>
            <a:off x="3755405" y="2920535"/>
            <a:ext cx="1087044" cy="830997"/>
          </a:xfrm>
          <a:prstGeom prst="rect">
            <a:avLst/>
          </a:prstGeom>
          <a:noFill/>
        </p:spPr>
        <p:txBody>
          <a:bodyPr wrap="square" rtlCol="0">
            <a:spAutoFit/>
          </a:bodyPr>
          <a:lstStyle/>
          <a:p>
            <a:pPr algn="ctr"/>
            <a:r>
              <a:rPr lang="pt-BR" sz="1600" dirty="0" err="1"/>
              <a:t>Converting</a:t>
            </a:r>
            <a:r>
              <a:rPr lang="pt-BR" sz="1600" dirty="0"/>
              <a:t> Response in .</a:t>
            </a:r>
            <a:r>
              <a:rPr lang="pt-BR" sz="1600" dirty="0" err="1"/>
              <a:t>json</a:t>
            </a:r>
            <a:r>
              <a:rPr lang="pt-BR" sz="1600" dirty="0"/>
              <a:t> file</a:t>
            </a:r>
          </a:p>
        </p:txBody>
      </p:sp>
      <p:sp>
        <p:nvSpPr>
          <p:cNvPr id="41" name="CaixaDeTexto 40">
            <a:extLst>
              <a:ext uri="{FF2B5EF4-FFF2-40B4-BE49-F238E27FC236}">
                <a16:creationId xmlns:a16="http://schemas.microsoft.com/office/drawing/2014/main" id="{F65CFACC-0495-E322-D117-0C5147331749}"/>
              </a:ext>
            </a:extLst>
          </p:cNvPr>
          <p:cNvSpPr txBox="1"/>
          <p:nvPr/>
        </p:nvSpPr>
        <p:spPr>
          <a:xfrm>
            <a:off x="5412529" y="2920535"/>
            <a:ext cx="1385835" cy="830997"/>
          </a:xfrm>
          <a:prstGeom prst="rect">
            <a:avLst/>
          </a:prstGeom>
          <a:noFill/>
        </p:spPr>
        <p:txBody>
          <a:bodyPr wrap="square" rtlCol="0">
            <a:spAutoFit/>
          </a:bodyPr>
          <a:lstStyle/>
          <a:p>
            <a:pPr algn="ctr"/>
            <a:r>
              <a:rPr lang="pt-BR" sz="1600" dirty="0" err="1"/>
              <a:t>Apply</a:t>
            </a:r>
            <a:r>
              <a:rPr lang="pt-BR" sz="1600" dirty="0"/>
              <a:t> </a:t>
            </a:r>
            <a:r>
              <a:rPr lang="pt-BR" sz="1600" dirty="0" err="1"/>
              <a:t>functions</a:t>
            </a:r>
            <a:r>
              <a:rPr lang="pt-BR" sz="1600" dirty="0"/>
              <a:t> </a:t>
            </a:r>
            <a:r>
              <a:rPr lang="pt-BR" sz="1600" dirty="0" err="1"/>
              <a:t>and</a:t>
            </a:r>
            <a:r>
              <a:rPr lang="pt-BR" sz="1600" dirty="0"/>
              <a:t> clean data</a:t>
            </a:r>
          </a:p>
        </p:txBody>
      </p:sp>
      <p:sp>
        <p:nvSpPr>
          <p:cNvPr id="42" name="CaixaDeTexto 41">
            <a:extLst>
              <a:ext uri="{FF2B5EF4-FFF2-40B4-BE49-F238E27FC236}">
                <a16:creationId xmlns:a16="http://schemas.microsoft.com/office/drawing/2014/main" id="{7B183EAC-4A15-5D4A-C124-EF1F140EC4C3}"/>
              </a:ext>
            </a:extLst>
          </p:cNvPr>
          <p:cNvSpPr txBox="1"/>
          <p:nvPr/>
        </p:nvSpPr>
        <p:spPr>
          <a:xfrm>
            <a:off x="7438781" y="2920535"/>
            <a:ext cx="1087044" cy="1077218"/>
          </a:xfrm>
          <a:prstGeom prst="rect">
            <a:avLst/>
          </a:prstGeom>
          <a:noFill/>
        </p:spPr>
        <p:txBody>
          <a:bodyPr wrap="square" rtlCol="0">
            <a:spAutoFit/>
          </a:bodyPr>
          <a:lstStyle/>
          <a:p>
            <a:pPr algn="ctr"/>
            <a:r>
              <a:rPr lang="pt-BR" sz="1600" dirty="0" err="1"/>
              <a:t>Transform</a:t>
            </a:r>
            <a:r>
              <a:rPr lang="pt-BR" sz="1600" dirty="0"/>
              <a:t> </a:t>
            </a:r>
            <a:r>
              <a:rPr lang="pt-BR" sz="1600" dirty="0" err="1"/>
              <a:t>list</a:t>
            </a:r>
            <a:r>
              <a:rPr lang="pt-BR" sz="1600" dirty="0"/>
              <a:t> </a:t>
            </a:r>
            <a:r>
              <a:rPr lang="pt-BR" sz="1600" dirty="0" err="1"/>
              <a:t>to</a:t>
            </a:r>
            <a:r>
              <a:rPr lang="pt-BR" sz="1600" dirty="0"/>
              <a:t> </a:t>
            </a:r>
            <a:r>
              <a:rPr lang="pt-BR" sz="1600" dirty="0" err="1"/>
              <a:t>dict</a:t>
            </a:r>
            <a:r>
              <a:rPr lang="pt-BR" sz="1600" dirty="0"/>
              <a:t> </a:t>
            </a:r>
            <a:r>
              <a:rPr lang="pt-BR" sz="1600" dirty="0" err="1"/>
              <a:t>then</a:t>
            </a:r>
            <a:r>
              <a:rPr lang="pt-BR" sz="1600" dirty="0"/>
              <a:t> </a:t>
            </a:r>
            <a:r>
              <a:rPr lang="pt-BR" sz="1600" dirty="0" err="1"/>
              <a:t>dataframe</a:t>
            </a:r>
            <a:endParaRPr lang="pt-BR" sz="1600" dirty="0"/>
          </a:p>
        </p:txBody>
      </p:sp>
      <p:sp>
        <p:nvSpPr>
          <p:cNvPr id="43" name="CaixaDeTexto 42">
            <a:extLst>
              <a:ext uri="{FF2B5EF4-FFF2-40B4-BE49-F238E27FC236}">
                <a16:creationId xmlns:a16="http://schemas.microsoft.com/office/drawing/2014/main" id="{3D6C8CB2-C89B-F348-A17E-8414EE2E662F}"/>
              </a:ext>
            </a:extLst>
          </p:cNvPr>
          <p:cNvSpPr txBox="1"/>
          <p:nvPr/>
        </p:nvSpPr>
        <p:spPr>
          <a:xfrm>
            <a:off x="9166243" y="2920535"/>
            <a:ext cx="1087044" cy="1077218"/>
          </a:xfrm>
          <a:prstGeom prst="rect">
            <a:avLst/>
          </a:prstGeom>
          <a:noFill/>
        </p:spPr>
        <p:txBody>
          <a:bodyPr wrap="square" rtlCol="0">
            <a:spAutoFit/>
          </a:bodyPr>
          <a:lstStyle/>
          <a:p>
            <a:pPr algn="ctr"/>
            <a:r>
              <a:rPr lang="pt-BR" sz="1600" dirty="0" err="1"/>
              <a:t>Filtering</a:t>
            </a:r>
            <a:r>
              <a:rPr lang="pt-BR" sz="1600" dirty="0"/>
              <a:t> </a:t>
            </a:r>
            <a:r>
              <a:rPr lang="pt-BR" sz="1600" dirty="0" err="1"/>
              <a:t>dataframe</a:t>
            </a:r>
            <a:r>
              <a:rPr lang="pt-BR" sz="1600" dirty="0"/>
              <a:t> </a:t>
            </a:r>
            <a:r>
              <a:rPr lang="pt-BR" sz="1600" dirty="0" err="1"/>
              <a:t>and</a:t>
            </a:r>
            <a:r>
              <a:rPr lang="pt-BR" sz="1600" dirty="0"/>
              <a:t> </a:t>
            </a:r>
            <a:r>
              <a:rPr lang="pt-BR" sz="1600" dirty="0" err="1"/>
              <a:t>export</a:t>
            </a:r>
            <a:r>
              <a:rPr lang="pt-BR" sz="1600" dirty="0"/>
              <a:t> file</a:t>
            </a: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Diagrama&#10;&#10;Descrição gerada automaticamente">
            <a:extLst>
              <a:ext uri="{FF2B5EF4-FFF2-40B4-BE49-F238E27FC236}">
                <a16:creationId xmlns:a16="http://schemas.microsoft.com/office/drawing/2014/main" id="{8C127B80-8F73-3373-F4B3-3725C4A0C418}"/>
              </a:ext>
            </a:extLst>
          </p:cNvPr>
          <p:cNvPicPr>
            <a:picLocks noChangeAspect="1"/>
          </p:cNvPicPr>
          <p:nvPr/>
        </p:nvPicPr>
        <p:blipFill rotWithShape="1">
          <a:blip r:embed="rId2"/>
          <a:srcRect l="2034" r="2412" b="1"/>
          <a:stretch/>
        </p:blipFill>
        <p:spPr>
          <a:xfrm>
            <a:off x="1" y="-11592"/>
            <a:ext cx="12191999" cy="6857990"/>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39151" y="-128"/>
            <a:ext cx="5826035" cy="74962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chemeClr val="tx1"/>
                </a:solidFill>
                <a:latin typeface="+mj-lt"/>
                <a:ea typeface="+mj-ea"/>
                <a:cs typeface="+mj-cs"/>
              </a:rPr>
              <a:t>Data Collection – Scraping</a:t>
            </a:r>
          </a:p>
        </p:txBody>
      </p:sp>
      <p:sp>
        <p:nvSpPr>
          <p:cNvPr id="38" name="CaixaDeTexto 37">
            <a:hlinkClick r:id="rId3"/>
            <a:extLst>
              <a:ext uri="{FF2B5EF4-FFF2-40B4-BE49-F238E27FC236}">
                <a16:creationId xmlns:a16="http://schemas.microsoft.com/office/drawing/2014/main" id="{73E03270-EBE7-28E0-6B0B-851011B9837C}"/>
              </a:ext>
            </a:extLst>
          </p:cNvPr>
          <p:cNvSpPr txBox="1"/>
          <p:nvPr/>
        </p:nvSpPr>
        <p:spPr>
          <a:xfrm>
            <a:off x="275324" y="5554794"/>
            <a:ext cx="2136280" cy="523220"/>
          </a:xfrm>
          <a:prstGeom prst="rect">
            <a:avLst/>
          </a:prstGeom>
          <a:noFill/>
        </p:spPr>
        <p:txBody>
          <a:bodyPr wrap="square" rtlCol="0">
            <a:spAutoFit/>
          </a:bodyPr>
          <a:lstStyle/>
          <a:p>
            <a:pPr algn="ctr"/>
            <a:r>
              <a:rPr lang="pt-BR" sz="2800" u="sng" dirty="0"/>
              <a:t>GitHub URL</a:t>
            </a:r>
          </a:p>
        </p:txBody>
      </p:sp>
      <p:sp>
        <p:nvSpPr>
          <p:cNvPr id="39" name="CaixaDeTexto 38">
            <a:extLst>
              <a:ext uri="{FF2B5EF4-FFF2-40B4-BE49-F238E27FC236}">
                <a16:creationId xmlns:a16="http://schemas.microsoft.com/office/drawing/2014/main" id="{3D598C94-DAB2-0192-31E5-B3879BBEA528}"/>
              </a:ext>
            </a:extLst>
          </p:cNvPr>
          <p:cNvSpPr txBox="1"/>
          <p:nvPr/>
        </p:nvSpPr>
        <p:spPr>
          <a:xfrm>
            <a:off x="1954190" y="2874368"/>
            <a:ext cx="1087044" cy="1169551"/>
          </a:xfrm>
          <a:prstGeom prst="rect">
            <a:avLst/>
          </a:prstGeom>
          <a:noFill/>
        </p:spPr>
        <p:txBody>
          <a:bodyPr wrap="square" rtlCol="0">
            <a:spAutoFit/>
          </a:bodyPr>
          <a:lstStyle/>
          <a:p>
            <a:pPr algn="ctr"/>
            <a:r>
              <a:rPr lang="pt-BR" sz="1400" dirty="0" err="1"/>
              <a:t>Getting</a:t>
            </a:r>
            <a:r>
              <a:rPr lang="pt-BR" sz="1400" dirty="0"/>
              <a:t> Response HTML </a:t>
            </a:r>
            <a:r>
              <a:rPr lang="pt-BR" sz="1400" dirty="0" err="1"/>
              <a:t>and</a:t>
            </a:r>
            <a:r>
              <a:rPr lang="pt-BR" sz="1400" dirty="0"/>
              <a:t> </a:t>
            </a:r>
            <a:r>
              <a:rPr lang="pt-BR" sz="1400" dirty="0" err="1"/>
              <a:t>Create</a:t>
            </a:r>
            <a:r>
              <a:rPr lang="pt-BR" sz="1400" dirty="0"/>
              <a:t> </a:t>
            </a:r>
            <a:r>
              <a:rPr lang="pt-BR" sz="1400" dirty="0" err="1"/>
              <a:t>Soup</a:t>
            </a:r>
            <a:r>
              <a:rPr lang="pt-BR" sz="1400" dirty="0"/>
              <a:t> </a:t>
            </a:r>
            <a:r>
              <a:rPr lang="pt-BR" sz="1400" dirty="0" err="1"/>
              <a:t>Object</a:t>
            </a:r>
            <a:endParaRPr lang="pt-BR" sz="1400" dirty="0"/>
          </a:p>
        </p:txBody>
      </p:sp>
      <p:sp>
        <p:nvSpPr>
          <p:cNvPr id="40" name="CaixaDeTexto 39">
            <a:extLst>
              <a:ext uri="{FF2B5EF4-FFF2-40B4-BE49-F238E27FC236}">
                <a16:creationId xmlns:a16="http://schemas.microsoft.com/office/drawing/2014/main" id="{C14F5E2B-02CA-8618-851A-B128D796A1D1}"/>
              </a:ext>
            </a:extLst>
          </p:cNvPr>
          <p:cNvSpPr txBox="1"/>
          <p:nvPr/>
        </p:nvSpPr>
        <p:spPr>
          <a:xfrm>
            <a:off x="3722194" y="2982089"/>
            <a:ext cx="1240018" cy="954107"/>
          </a:xfrm>
          <a:prstGeom prst="rect">
            <a:avLst/>
          </a:prstGeom>
          <a:noFill/>
        </p:spPr>
        <p:txBody>
          <a:bodyPr wrap="square" rtlCol="0">
            <a:spAutoFit/>
          </a:bodyPr>
          <a:lstStyle/>
          <a:p>
            <a:pPr algn="ctr"/>
            <a:r>
              <a:rPr lang="pt-BR" sz="1400" dirty="0" err="1"/>
              <a:t>Finding</a:t>
            </a:r>
            <a:r>
              <a:rPr lang="pt-BR" sz="1400" dirty="0"/>
              <a:t> </a:t>
            </a:r>
            <a:r>
              <a:rPr lang="pt-BR" sz="1400" dirty="0" err="1"/>
              <a:t>tables</a:t>
            </a:r>
            <a:r>
              <a:rPr lang="pt-BR" sz="1400" dirty="0"/>
              <a:t> </a:t>
            </a:r>
            <a:r>
              <a:rPr lang="pt-BR" sz="1400" dirty="0" err="1"/>
              <a:t>and</a:t>
            </a:r>
            <a:r>
              <a:rPr lang="pt-BR" sz="1400" dirty="0"/>
              <a:t> </a:t>
            </a:r>
            <a:r>
              <a:rPr lang="pt-BR" sz="1400" dirty="0" err="1"/>
              <a:t>getting</a:t>
            </a:r>
            <a:r>
              <a:rPr lang="pt-BR" sz="1400" dirty="0"/>
              <a:t> </a:t>
            </a:r>
            <a:r>
              <a:rPr lang="pt-BR" sz="1400" dirty="0" err="1"/>
              <a:t>column</a:t>
            </a:r>
            <a:r>
              <a:rPr lang="pt-BR" sz="1400" dirty="0"/>
              <a:t> </a:t>
            </a:r>
            <a:r>
              <a:rPr lang="pt-BR" sz="1400" dirty="0" err="1"/>
              <a:t>names</a:t>
            </a:r>
            <a:endParaRPr lang="pt-BR" sz="1400" dirty="0"/>
          </a:p>
        </p:txBody>
      </p:sp>
      <p:sp>
        <p:nvSpPr>
          <p:cNvPr id="41" name="CaixaDeTexto 40">
            <a:extLst>
              <a:ext uri="{FF2B5EF4-FFF2-40B4-BE49-F238E27FC236}">
                <a16:creationId xmlns:a16="http://schemas.microsoft.com/office/drawing/2014/main" id="{F65CFACC-0495-E322-D117-0C5147331749}"/>
              </a:ext>
            </a:extLst>
          </p:cNvPr>
          <p:cNvSpPr txBox="1"/>
          <p:nvPr/>
        </p:nvSpPr>
        <p:spPr>
          <a:xfrm>
            <a:off x="5412529" y="2920535"/>
            <a:ext cx="1385835" cy="954107"/>
          </a:xfrm>
          <a:prstGeom prst="rect">
            <a:avLst/>
          </a:prstGeom>
          <a:noFill/>
        </p:spPr>
        <p:txBody>
          <a:bodyPr wrap="square" rtlCol="0">
            <a:spAutoFit/>
          </a:bodyPr>
          <a:lstStyle/>
          <a:p>
            <a:pPr algn="ctr"/>
            <a:r>
              <a:rPr lang="pt-BR" sz="1400" dirty="0" err="1"/>
              <a:t>Create</a:t>
            </a:r>
            <a:r>
              <a:rPr lang="pt-BR" sz="1400" dirty="0"/>
              <a:t> </a:t>
            </a:r>
            <a:r>
              <a:rPr lang="pt-BR" sz="1400" dirty="0" err="1"/>
              <a:t>dict</a:t>
            </a:r>
            <a:r>
              <a:rPr lang="pt-BR" sz="1400" dirty="0"/>
              <a:t>, </a:t>
            </a:r>
            <a:r>
              <a:rPr lang="pt-BR" sz="1400" dirty="0" err="1"/>
              <a:t>append</a:t>
            </a:r>
            <a:r>
              <a:rPr lang="pt-BR" sz="1400" dirty="0"/>
              <a:t> data Keys </a:t>
            </a:r>
            <a:r>
              <a:rPr lang="pt-BR" sz="1400" dirty="0" err="1"/>
              <a:t>and</a:t>
            </a:r>
            <a:r>
              <a:rPr lang="pt-BR" sz="1400" dirty="0"/>
              <a:t> </a:t>
            </a:r>
            <a:r>
              <a:rPr lang="pt-BR" sz="1400" dirty="0" err="1"/>
              <a:t>create</a:t>
            </a:r>
            <a:r>
              <a:rPr lang="pt-BR" sz="1400" dirty="0"/>
              <a:t> new </a:t>
            </a:r>
            <a:r>
              <a:rPr lang="pt-BR" sz="1400" dirty="0" err="1"/>
              <a:t>columns</a:t>
            </a:r>
            <a:endParaRPr lang="pt-BR" sz="1400" dirty="0"/>
          </a:p>
        </p:txBody>
      </p:sp>
      <p:sp>
        <p:nvSpPr>
          <p:cNvPr id="42" name="CaixaDeTexto 41">
            <a:extLst>
              <a:ext uri="{FF2B5EF4-FFF2-40B4-BE49-F238E27FC236}">
                <a16:creationId xmlns:a16="http://schemas.microsoft.com/office/drawing/2014/main" id="{7B183EAC-4A15-5D4A-C124-EF1F140EC4C3}"/>
              </a:ext>
            </a:extLst>
          </p:cNvPr>
          <p:cNvSpPr txBox="1"/>
          <p:nvPr/>
        </p:nvSpPr>
        <p:spPr>
          <a:xfrm>
            <a:off x="7227530" y="3133779"/>
            <a:ext cx="1385835" cy="523220"/>
          </a:xfrm>
          <a:prstGeom prst="rect">
            <a:avLst/>
          </a:prstGeom>
          <a:noFill/>
        </p:spPr>
        <p:txBody>
          <a:bodyPr wrap="square" rtlCol="0">
            <a:spAutoFit/>
          </a:bodyPr>
          <a:lstStyle/>
          <a:p>
            <a:pPr algn="ctr"/>
            <a:r>
              <a:rPr lang="pt-BR" sz="1400" dirty="0" err="1"/>
              <a:t>Transform</a:t>
            </a:r>
            <a:r>
              <a:rPr lang="pt-BR" sz="1400" dirty="0"/>
              <a:t> </a:t>
            </a:r>
            <a:r>
              <a:rPr lang="pt-BR" sz="1400" dirty="0" err="1"/>
              <a:t>dict</a:t>
            </a:r>
            <a:r>
              <a:rPr lang="pt-BR" sz="1400" dirty="0"/>
              <a:t> </a:t>
            </a:r>
            <a:r>
              <a:rPr lang="pt-BR" sz="1400" dirty="0" err="1"/>
              <a:t>then</a:t>
            </a:r>
            <a:r>
              <a:rPr lang="pt-BR" sz="1400" dirty="0"/>
              <a:t> </a:t>
            </a:r>
            <a:r>
              <a:rPr lang="pt-BR" sz="1400" dirty="0" err="1"/>
              <a:t>dataframe</a:t>
            </a:r>
            <a:endParaRPr lang="pt-BR" sz="1400" dirty="0"/>
          </a:p>
        </p:txBody>
      </p:sp>
      <p:sp>
        <p:nvSpPr>
          <p:cNvPr id="43" name="CaixaDeTexto 42">
            <a:extLst>
              <a:ext uri="{FF2B5EF4-FFF2-40B4-BE49-F238E27FC236}">
                <a16:creationId xmlns:a16="http://schemas.microsoft.com/office/drawing/2014/main" id="{3D6C8CB2-C89B-F348-A17E-8414EE2E662F}"/>
              </a:ext>
            </a:extLst>
          </p:cNvPr>
          <p:cNvSpPr txBox="1"/>
          <p:nvPr/>
        </p:nvSpPr>
        <p:spPr>
          <a:xfrm>
            <a:off x="9208791" y="3226112"/>
            <a:ext cx="1087044" cy="338554"/>
          </a:xfrm>
          <a:prstGeom prst="rect">
            <a:avLst/>
          </a:prstGeom>
          <a:noFill/>
        </p:spPr>
        <p:txBody>
          <a:bodyPr wrap="square" rtlCol="0">
            <a:spAutoFit/>
          </a:bodyPr>
          <a:lstStyle/>
          <a:p>
            <a:pPr algn="ctr"/>
            <a:r>
              <a:rPr lang="pt-BR" sz="1600" dirty="0" err="1"/>
              <a:t>Export</a:t>
            </a:r>
            <a:r>
              <a:rPr lang="pt-BR" sz="1600" dirty="0"/>
              <a:t> file</a:t>
            </a:r>
          </a:p>
        </p:txBody>
      </p:sp>
      <p:pic>
        <p:nvPicPr>
          <p:cNvPr id="3" name="Imagem 2">
            <a:extLst>
              <a:ext uri="{FF2B5EF4-FFF2-40B4-BE49-F238E27FC236}">
                <a16:creationId xmlns:a16="http://schemas.microsoft.com/office/drawing/2014/main" id="{8CF4A5FC-4C63-50D0-7081-7183849F84AE}"/>
              </a:ext>
            </a:extLst>
          </p:cNvPr>
          <p:cNvPicPr>
            <a:picLocks noChangeAspect="1"/>
          </p:cNvPicPr>
          <p:nvPr/>
        </p:nvPicPr>
        <p:blipFill>
          <a:blip r:embed="rId4"/>
          <a:stretch>
            <a:fillRect/>
          </a:stretch>
        </p:blipFill>
        <p:spPr>
          <a:xfrm>
            <a:off x="152976" y="760960"/>
            <a:ext cx="4689473" cy="511121"/>
          </a:xfrm>
          <a:prstGeom prst="rect">
            <a:avLst/>
          </a:prstGeom>
        </p:spPr>
      </p:pic>
      <p:pic>
        <p:nvPicPr>
          <p:cNvPr id="9" name="Imagem 8">
            <a:extLst>
              <a:ext uri="{FF2B5EF4-FFF2-40B4-BE49-F238E27FC236}">
                <a16:creationId xmlns:a16="http://schemas.microsoft.com/office/drawing/2014/main" id="{6EEC177A-96EE-218E-B181-374E261144D2}"/>
              </a:ext>
            </a:extLst>
          </p:cNvPr>
          <p:cNvPicPr>
            <a:picLocks noChangeAspect="1"/>
          </p:cNvPicPr>
          <p:nvPr/>
        </p:nvPicPr>
        <p:blipFill>
          <a:blip r:embed="rId5"/>
          <a:stretch>
            <a:fillRect/>
          </a:stretch>
        </p:blipFill>
        <p:spPr>
          <a:xfrm>
            <a:off x="3041234" y="5358859"/>
            <a:ext cx="2371295" cy="1270853"/>
          </a:xfrm>
          <a:prstGeom prst="rect">
            <a:avLst/>
          </a:prstGeom>
        </p:spPr>
      </p:pic>
      <p:pic>
        <p:nvPicPr>
          <p:cNvPr id="11" name="Imagem 10">
            <a:extLst>
              <a:ext uri="{FF2B5EF4-FFF2-40B4-BE49-F238E27FC236}">
                <a16:creationId xmlns:a16="http://schemas.microsoft.com/office/drawing/2014/main" id="{C3190ED1-B617-2F5C-3EDB-3AF0C7A95100}"/>
              </a:ext>
            </a:extLst>
          </p:cNvPr>
          <p:cNvPicPr>
            <a:picLocks noChangeAspect="1"/>
          </p:cNvPicPr>
          <p:nvPr/>
        </p:nvPicPr>
        <p:blipFill>
          <a:blip r:embed="rId6"/>
          <a:stretch>
            <a:fillRect/>
          </a:stretch>
        </p:blipFill>
        <p:spPr>
          <a:xfrm>
            <a:off x="6281340" y="51816"/>
            <a:ext cx="2136426" cy="1929408"/>
          </a:xfrm>
          <a:prstGeom prst="rect">
            <a:avLst/>
          </a:prstGeom>
        </p:spPr>
      </p:pic>
      <p:pic>
        <p:nvPicPr>
          <p:cNvPr id="13" name="Imagem 12">
            <a:extLst>
              <a:ext uri="{FF2B5EF4-FFF2-40B4-BE49-F238E27FC236}">
                <a16:creationId xmlns:a16="http://schemas.microsoft.com/office/drawing/2014/main" id="{E07FB066-BDDE-9F64-67F0-6DF68EC37FE6}"/>
              </a:ext>
            </a:extLst>
          </p:cNvPr>
          <p:cNvPicPr>
            <a:picLocks noChangeAspect="1"/>
          </p:cNvPicPr>
          <p:nvPr/>
        </p:nvPicPr>
        <p:blipFill>
          <a:blip r:embed="rId7"/>
          <a:stretch>
            <a:fillRect/>
          </a:stretch>
        </p:blipFill>
        <p:spPr>
          <a:xfrm>
            <a:off x="5693805" y="5428514"/>
            <a:ext cx="2638283" cy="866103"/>
          </a:xfrm>
          <a:prstGeom prst="rect">
            <a:avLst/>
          </a:prstGeom>
        </p:spPr>
      </p:pic>
      <p:pic>
        <p:nvPicPr>
          <p:cNvPr id="15" name="Imagem 14">
            <a:extLst>
              <a:ext uri="{FF2B5EF4-FFF2-40B4-BE49-F238E27FC236}">
                <a16:creationId xmlns:a16="http://schemas.microsoft.com/office/drawing/2014/main" id="{33C88A79-979D-04A3-E0D5-D12ED29DE82C}"/>
              </a:ext>
            </a:extLst>
          </p:cNvPr>
          <p:cNvPicPr>
            <a:picLocks noChangeAspect="1"/>
          </p:cNvPicPr>
          <p:nvPr/>
        </p:nvPicPr>
        <p:blipFill>
          <a:blip r:embed="rId8"/>
          <a:stretch>
            <a:fillRect/>
          </a:stretch>
        </p:blipFill>
        <p:spPr>
          <a:xfrm>
            <a:off x="8656918" y="654570"/>
            <a:ext cx="3067050" cy="361950"/>
          </a:xfrm>
          <a:prstGeom prst="rect">
            <a:avLst/>
          </a:prstGeom>
        </p:spPr>
      </p:pic>
      <p:pic>
        <p:nvPicPr>
          <p:cNvPr id="17" name="Imagem 16">
            <a:extLst>
              <a:ext uri="{FF2B5EF4-FFF2-40B4-BE49-F238E27FC236}">
                <a16:creationId xmlns:a16="http://schemas.microsoft.com/office/drawing/2014/main" id="{D15CDB00-9200-D79F-D515-7494477181BC}"/>
              </a:ext>
            </a:extLst>
          </p:cNvPr>
          <p:cNvPicPr>
            <a:picLocks noChangeAspect="1"/>
          </p:cNvPicPr>
          <p:nvPr/>
        </p:nvPicPr>
        <p:blipFill>
          <a:blip r:embed="rId9"/>
          <a:stretch>
            <a:fillRect/>
          </a:stretch>
        </p:blipFill>
        <p:spPr>
          <a:xfrm>
            <a:off x="8453762" y="5363537"/>
            <a:ext cx="3594212" cy="931080"/>
          </a:xfrm>
          <a:prstGeom prst="rect">
            <a:avLst/>
          </a:prstGeom>
        </p:spPr>
      </p:pic>
    </p:spTree>
    <p:extLst>
      <p:ext uri="{BB962C8B-B14F-4D97-AF65-F5344CB8AC3E}">
        <p14:creationId xmlns:p14="http://schemas.microsoft.com/office/powerpoint/2010/main" val="3756870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Diagrama&#10;&#10;Descrição gerada automaticamente">
            <a:extLst>
              <a:ext uri="{FF2B5EF4-FFF2-40B4-BE49-F238E27FC236}">
                <a16:creationId xmlns:a16="http://schemas.microsoft.com/office/drawing/2014/main" id="{8C127B80-8F73-3373-F4B3-3725C4A0C418}"/>
              </a:ext>
            </a:extLst>
          </p:cNvPr>
          <p:cNvPicPr>
            <a:picLocks noChangeAspect="1"/>
          </p:cNvPicPr>
          <p:nvPr/>
        </p:nvPicPr>
        <p:blipFill rotWithShape="1">
          <a:blip r:embed="rId2"/>
          <a:srcRect l="2034" r="2412" b="1"/>
          <a:stretch/>
        </p:blipFill>
        <p:spPr>
          <a:xfrm>
            <a:off x="16969" y="-33606"/>
            <a:ext cx="12191999" cy="6857990"/>
          </a:xfrm>
          <a:prstGeom prst="rect">
            <a:avLst/>
          </a:prstGeom>
        </p:spPr>
      </p:pic>
      <p:sp>
        <p:nvSpPr>
          <p:cNvPr id="4" name="Title 1">
            <a:extLst>
              <a:ext uri="{FF2B5EF4-FFF2-40B4-BE49-F238E27FC236}">
                <a16:creationId xmlns:a16="http://schemas.microsoft.com/office/drawing/2014/main" id="{5066AA34-20EE-4A59-B343-346A8DB5667C}"/>
              </a:ext>
            </a:extLst>
          </p:cNvPr>
          <p:cNvSpPr txBox="1">
            <a:spLocks/>
          </p:cNvSpPr>
          <p:nvPr/>
        </p:nvSpPr>
        <p:spPr>
          <a:xfrm>
            <a:off x="-239151" y="-128"/>
            <a:ext cx="5826035" cy="749624"/>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solidFill>
                  <a:schemeClr val="tx1"/>
                </a:solidFill>
                <a:latin typeface="+mj-lt"/>
                <a:ea typeface="+mj-ea"/>
                <a:cs typeface="+mj-cs"/>
              </a:rPr>
              <a:t>Data Collection – Wrangling</a:t>
            </a:r>
          </a:p>
        </p:txBody>
      </p:sp>
      <p:sp>
        <p:nvSpPr>
          <p:cNvPr id="38" name="CaixaDeTexto 37">
            <a:hlinkClick r:id="rId3"/>
            <a:extLst>
              <a:ext uri="{FF2B5EF4-FFF2-40B4-BE49-F238E27FC236}">
                <a16:creationId xmlns:a16="http://schemas.microsoft.com/office/drawing/2014/main" id="{73E03270-EBE7-28E0-6B0B-851011B9837C}"/>
              </a:ext>
            </a:extLst>
          </p:cNvPr>
          <p:cNvSpPr txBox="1"/>
          <p:nvPr/>
        </p:nvSpPr>
        <p:spPr>
          <a:xfrm>
            <a:off x="0" y="4439318"/>
            <a:ext cx="2136280" cy="523220"/>
          </a:xfrm>
          <a:prstGeom prst="rect">
            <a:avLst/>
          </a:prstGeom>
          <a:noFill/>
        </p:spPr>
        <p:txBody>
          <a:bodyPr wrap="square" rtlCol="0">
            <a:spAutoFit/>
          </a:bodyPr>
          <a:lstStyle/>
          <a:p>
            <a:pPr algn="ctr"/>
            <a:r>
              <a:rPr lang="pt-BR" sz="2800" u="sng" dirty="0"/>
              <a:t>GitHub URL</a:t>
            </a:r>
          </a:p>
        </p:txBody>
      </p:sp>
      <p:sp>
        <p:nvSpPr>
          <p:cNvPr id="39" name="CaixaDeTexto 38">
            <a:extLst>
              <a:ext uri="{FF2B5EF4-FFF2-40B4-BE49-F238E27FC236}">
                <a16:creationId xmlns:a16="http://schemas.microsoft.com/office/drawing/2014/main" id="{3D598C94-DAB2-0192-31E5-B3879BBEA528}"/>
              </a:ext>
            </a:extLst>
          </p:cNvPr>
          <p:cNvSpPr txBox="1"/>
          <p:nvPr/>
        </p:nvSpPr>
        <p:spPr>
          <a:xfrm>
            <a:off x="1947333" y="2973309"/>
            <a:ext cx="1087044" cy="954107"/>
          </a:xfrm>
          <a:prstGeom prst="rect">
            <a:avLst/>
          </a:prstGeom>
          <a:noFill/>
        </p:spPr>
        <p:txBody>
          <a:bodyPr wrap="square" rtlCol="0">
            <a:spAutoFit/>
          </a:bodyPr>
          <a:lstStyle/>
          <a:p>
            <a:pPr algn="ctr"/>
            <a:r>
              <a:rPr lang="pt-BR" sz="1400" dirty="0" err="1"/>
              <a:t>Load</a:t>
            </a:r>
            <a:r>
              <a:rPr lang="pt-BR" sz="1400" dirty="0"/>
              <a:t> Data </a:t>
            </a:r>
            <a:r>
              <a:rPr lang="pt-BR" sz="1400" dirty="0" err="1"/>
              <a:t>and</a:t>
            </a:r>
            <a:r>
              <a:rPr lang="pt-BR" sz="1400" dirty="0"/>
              <a:t> </a:t>
            </a:r>
            <a:r>
              <a:rPr lang="pt-BR" sz="1400" dirty="0" err="1"/>
              <a:t>Tranform</a:t>
            </a:r>
            <a:r>
              <a:rPr lang="pt-BR" sz="1400" dirty="0"/>
              <a:t> </a:t>
            </a:r>
            <a:r>
              <a:rPr lang="pt-BR" sz="1400" dirty="0" err="1"/>
              <a:t>DataFrame</a:t>
            </a:r>
            <a:endParaRPr lang="pt-BR" sz="1400" dirty="0"/>
          </a:p>
        </p:txBody>
      </p:sp>
      <p:sp>
        <p:nvSpPr>
          <p:cNvPr id="40" name="CaixaDeTexto 39">
            <a:extLst>
              <a:ext uri="{FF2B5EF4-FFF2-40B4-BE49-F238E27FC236}">
                <a16:creationId xmlns:a16="http://schemas.microsoft.com/office/drawing/2014/main" id="{C14F5E2B-02CA-8618-851A-B128D796A1D1}"/>
              </a:ext>
            </a:extLst>
          </p:cNvPr>
          <p:cNvSpPr txBox="1"/>
          <p:nvPr/>
        </p:nvSpPr>
        <p:spPr>
          <a:xfrm>
            <a:off x="3723687" y="2973309"/>
            <a:ext cx="1240018" cy="738664"/>
          </a:xfrm>
          <a:prstGeom prst="rect">
            <a:avLst/>
          </a:prstGeom>
          <a:noFill/>
        </p:spPr>
        <p:txBody>
          <a:bodyPr wrap="square" rtlCol="0">
            <a:spAutoFit/>
          </a:bodyPr>
          <a:lstStyle/>
          <a:p>
            <a:pPr algn="ctr"/>
            <a:r>
              <a:rPr lang="pt-BR" sz="1400" dirty="0" err="1"/>
              <a:t>Feature</a:t>
            </a:r>
            <a:r>
              <a:rPr lang="pt-BR" sz="1400" dirty="0"/>
              <a:t> </a:t>
            </a:r>
            <a:r>
              <a:rPr lang="pt-BR" sz="1400" dirty="0" err="1"/>
              <a:t>Engineering</a:t>
            </a:r>
            <a:r>
              <a:rPr lang="pt-BR" sz="1400" dirty="0"/>
              <a:t> </a:t>
            </a:r>
            <a:r>
              <a:rPr lang="pt-BR" sz="1400" dirty="0" err="1"/>
              <a:t>Cleaning</a:t>
            </a:r>
            <a:r>
              <a:rPr lang="pt-BR" sz="1400" dirty="0"/>
              <a:t> Data</a:t>
            </a:r>
          </a:p>
        </p:txBody>
      </p:sp>
      <p:sp>
        <p:nvSpPr>
          <p:cNvPr id="42" name="CaixaDeTexto 41">
            <a:extLst>
              <a:ext uri="{FF2B5EF4-FFF2-40B4-BE49-F238E27FC236}">
                <a16:creationId xmlns:a16="http://schemas.microsoft.com/office/drawing/2014/main" id="{7B183EAC-4A15-5D4A-C124-EF1F140EC4C3}"/>
              </a:ext>
            </a:extLst>
          </p:cNvPr>
          <p:cNvSpPr txBox="1"/>
          <p:nvPr/>
        </p:nvSpPr>
        <p:spPr>
          <a:xfrm>
            <a:off x="7227530" y="3133779"/>
            <a:ext cx="1385835" cy="738664"/>
          </a:xfrm>
          <a:prstGeom prst="rect">
            <a:avLst/>
          </a:prstGeom>
          <a:noFill/>
        </p:spPr>
        <p:txBody>
          <a:bodyPr wrap="square" rtlCol="0">
            <a:spAutoFit/>
          </a:bodyPr>
          <a:lstStyle/>
          <a:p>
            <a:pPr algn="ctr"/>
            <a:r>
              <a:rPr lang="pt-BR" sz="1400" dirty="0" err="1"/>
              <a:t>Transform</a:t>
            </a:r>
            <a:r>
              <a:rPr lang="pt-BR" sz="1400" dirty="0"/>
              <a:t> </a:t>
            </a:r>
            <a:r>
              <a:rPr lang="pt-BR" sz="1400" dirty="0" err="1"/>
              <a:t>to</a:t>
            </a:r>
            <a:r>
              <a:rPr lang="pt-BR" sz="1400" dirty="0"/>
              <a:t> </a:t>
            </a:r>
            <a:r>
              <a:rPr lang="pt-BR" sz="1400" dirty="0" err="1"/>
              <a:t>dict</a:t>
            </a:r>
            <a:r>
              <a:rPr lang="pt-BR" sz="1400" dirty="0"/>
              <a:t> </a:t>
            </a:r>
            <a:r>
              <a:rPr lang="pt-BR" sz="1400" dirty="0" err="1"/>
              <a:t>and</a:t>
            </a:r>
            <a:r>
              <a:rPr lang="pt-BR" sz="1400" dirty="0"/>
              <a:t> </a:t>
            </a:r>
            <a:r>
              <a:rPr lang="pt-BR" sz="1400" dirty="0" err="1"/>
              <a:t>Dataframe</a:t>
            </a:r>
            <a:endParaRPr lang="pt-BR" sz="1400" dirty="0"/>
          </a:p>
        </p:txBody>
      </p:sp>
      <p:sp>
        <p:nvSpPr>
          <p:cNvPr id="43" name="CaixaDeTexto 42">
            <a:extLst>
              <a:ext uri="{FF2B5EF4-FFF2-40B4-BE49-F238E27FC236}">
                <a16:creationId xmlns:a16="http://schemas.microsoft.com/office/drawing/2014/main" id="{3D6C8CB2-C89B-F348-A17E-8414EE2E662F}"/>
              </a:ext>
            </a:extLst>
          </p:cNvPr>
          <p:cNvSpPr txBox="1"/>
          <p:nvPr/>
        </p:nvSpPr>
        <p:spPr>
          <a:xfrm>
            <a:off x="9208791" y="3226112"/>
            <a:ext cx="1087044" cy="338554"/>
          </a:xfrm>
          <a:prstGeom prst="rect">
            <a:avLst/>
          </a:prstGeom>
          <a:noFill/>
        </p:spPr>
        <p:txBody>
          <a:bodyPr wrap="square" rtlCol="0">
            <a:spAutoFit/>
          </a:bodyPr>
          <a:lstStyle/>
          <a:p>
            <a:pPr algn="ctr"/>
            <a:r>
              <a:rPr lang="pt-BR" sz="1600" dirty="0" err="1"/>
              <a:t>Export</a:t>
            </a:r>
            <a:r>
              <a:rPr lang="pt-BR" sz="1600" dirty="0"/>
              <a:t> file</a:t>
            </a:r>
          </a:p>
        </p:txBody>
      </p:sp>
      <p:pic>
        <p:nvPicPr>
          <p:cNvPr id="5" name="Imagem 4">
            <a:extLst>
              <a:ext uri="{FF2B5EF4-FFF2-40B4-BE49-F238E27FC236}">
                <a16:creationId xmlns:a16="http://schemas.microsoft.com/office/drawing/2014/main" id="{B87B8A70-AA26-A6FE-88C7-700C8D4EA8B0}"/>
              </a:ext>
            </a:extLst>
          </p:cNvPr>
          <p:cNvPicPr>
            <a:picLocks noChangeAspect="1"/>
          </p:cNvPicPr>
          <p:nvPr/>
        </p:nvPicPr>
        <p:blipFill>
          <a:blip r:embed="rId4"/>
          <a:stretch>
            <a:fillRect/>
          </a:stretch>
        </p:blipFill>
        <p:spPr>
          <a:xfrm>
            <a:off x="340241" y="5297364"/>
            <a:ext cx="2333625" cy="1323975"/>
          </a:xfrm>
          <a:prstGeom prst="rect">
            <a:avLst/>
          </a:prstGeom>
        </p:spPr>
      </p:pic>
      <p:pic>
        <p:nvPicPr>
          <p:cNvPr id="8" name="Imagem 7">
            <a:extLst>
              <a:ext uri="{FF2B5EF4-FFF2-40B4-BE49-F238E27FC236}">
                <a16:creationId xmlns:a16="http://schemas.microsoft.com/office/drawing/2014/main" id="{2864D246-76B5-E971-6B82-C6CD2011736E}"/>
              </a:ext>
            </a:extLst>
          </p:cNvPr>
          <p:cNvPicPr>
            <a:picLocks noChangeAspect="1"/>
          </p:cNvPicPr>
          <p:nvPr/>
        </p:nvPicPr>
        <p:blipFill>
          <a:blip r:embed="rId5"/>
          <a:stretch>
            <a:fillRect/>
          </a:stretch>
        </p:blipFill>
        <p:spPr>
          <a:xfrm>
            <a:off x="133727" y="793482"/>
            <a:ext cx="3676650" cy="552450"/>
          </a:xfrm>
          <a:prstGeom prst="rect">
            <a:avLst/>
          </a:prstGeom>
        </p:spPr>
      </p:pic>
      <p:sp>
        <p:nvSpPr>
          <p:cNvPr id="20" name="CaixaDeTexto 19">
            <a:extLst>
              <a:ext uri="{FF2B5EF4-FFF2-40B4-BE49-F238E27FC236}">
                <a16:creationId xmlns:a16="http://schemas.microsoft.com/office/drawing/2014/main" id="{B1E0459A-1138-9DE2-0D44-FD8AE06B2843}"/>
              </a:ext>
            </a:extLst>
          </p:cNvPr>
          <p:cNvSpPr txBox="1"/>
          <p:nvPr/>
        </p:nvSpPr>
        <p:spPr>
          <a:xfrm>
            <a:off x="5503431" y="3155793"/>
            <a:ext cx="1240018" cy="307777"/>
          </a:xfrm>
          <a:prstGeom prst="rect">
            <a:avLst/>
          </a:prstGeom>
          <a:noFill/>
        </p:spPr>
        <p:txBody>
          <a:bodyPr wrap="square" rtlCol="0">
            <a:spAutoFit/>
          </a:bodyPr>
          <a:lstStyle/>
          <a:p>
            <a:pPr algn="ctr"/>
            <a:r>
              <a:rPr lang="pt-BR" sz="1400" dirty="0"/>
              <a:t>EDA</a:t>
            </a:r>
          </a:p>
        </p:txBody>
      </p:sp>
      <p:pic>
        <p:nvPicPr>
          <p:cNvPr id="12" name="Imagem 11">
            <a:extLst>
              <a:ext uri="{FF2B5EF4-FFF2-40B4-BE49-F238E27FC236}">
                <a16:creationId xmlns:a16="http://schemas.microsoft.com/office/drawing/2014/main" id="{8CD70026-4136-2441-A249-D609E4A2F149}"/>
              </a:ext>
            </a:extLst>
          </p:cNvPr>
          <p:cNvPicPr>
            <a:picLocks noChangeAspect="1"/>
          </p:cNvPicPr>
          <p:nvPr/>
        </p:nvPicPr>
        <p:blipFill>
          <a:blip r:embed="rId6"/>
          <a:stretch>
            <a:fillRect/>
          </a:stretch>
        </p:blipFill>
        <p:spPr>
          <a:xfrm>
            <a:off x="2687288" y="5633288"/>
            <a:ext cx="3053927" cy="695739"/>
          </a:xfrm>
          <a:prstGeom prst="rect">
            <a:avLst/>
          </a:prstGeom>
        </p:spPr>
      </p:pic>
      <p:pic>
        <p:nvPicPr>
          <p:cNvPr id="16" name="Imagem 15">
            <a:extLst>
              <a:ext uri="{FF2B5EF4-FFF2-40B4-BE49-F238E27FC236}">
                <a16:creationId xmlns:a16="http://schemas.microsoft.com/office/drawing/2014/main" id="{43B661C9-149B-DC7A-74D7-3D5FE7EAED9F}"/>
              </a:ext>
            </a:extLst>
          </p:cNvPr>
          <p:cNvPicPr>
            <a:picLocks noChangeAspect="1"/>
          </p:cNvPicPr>
          <p:nvPr/>
        </p:nvPicPr>
        <p:blipFill>
          <a:blip r:embed="rId7"/>
          <a:stretch>
            <a:fillRect/>
          </a:stretch>
        </p:blipFill>
        <p:spPr>
          <a:xfrm>
            <a:off x="6152598" y="5376526"/>
            <a:ext cx="2577638" cy="1209262"/>
          </a:xfrm>
          <a:prstGeom prst="rect">
            <a:avLst/>
          </a:prstGeom>
        </p:spPr>
      </p:pic>
      <p:pic>
        <p:nvPicPr>
          <p:cNvPr id="19" name="Imagem 18">
            <a:extLst>
              <a:ext uri="{FF2B5EF4-FFF2-40B4-BE49-F238E27FC236}">
                <a16:creationId xmlns:a16="http://schemas.microsoft.com/office/drawing/2014/main" id="{BDFED9EA-3BED-72AB-D986-2806E858EF8C}"/>
              </a:ext>
            </a:extLst>
          </p:cNvPr>
          <p:cNvPicPr>
            <a:picLocks noChangeAspect="1"/>
          </p:cNvPicPr>
          <p:nvPr/>
        </p:nvPicPr>
        <p:blipFill>
          <a:blip r:embed="rId8"/>
          <a:stretch>
            <a:fillRect/>
          </a:stretch>
        </p:blipFill>
        <p:spPr>
          <a:xfrm>
            <a:off x="8832135" y="995340"/>
            <a:ext cx="2657475" cy="342900"/>
          </a:xfrm>
          <a:prstGeom prst="rect">
            <a:avLst/>
          </a:prstGeom>
        </p:spPr>
      </p:pic>
      <p:pic>
        <p:nvPicPr>
          <p:cNvPr id="24" name="Imagem 23">
            <a:extLst>
              <a:ext uri="{FF2B5EF4-FFF2-40B4-BE49-F238E27FC236}">
                <a16:creationId xmlns:a16="http://schemas.microsoft.com/office/drawing/2014/main" id="{ACBDC0CD-4DC4-AAB1-7715-AF34D9D94256}"/>
              </a:ext>
            </a:extLst>
          </p:cNvPr>
          <p:cNvPicPr>
            <a:picLocks noChangeAspect="1"/>
          </p:cNvPicPr>
          <p:nvPr/>
        </p:nvPicPr>
        <p:blipFill>
          <a:blip r:embed="rId9"/>
          <a:stretch>
            <a:fillRect/>
          </a:stretch>
        </p:blipFill>
        <p:spPr>
          <a:xfrm>
            <a:off x="5541027" y="108397"/>
            <a:ext cx="2571750" cy="823941"/>
          </a:xfrm>
          <a:prstGeom prst="rect">
            <a:avLst/>
          </a:prstGeom>
        </p:spPr>
      </p:pic>
      <p:pic>
        <p:nvPicPr>
          <p:cNvPr id="26" name="Imagem 25">
            <a:extLst>
              <a:ext uri="{FF2B5EF4-FFF2-40B4-BE49-F238E27FC236}">
                <a16:creationId xmlns:a16="http://schemas.microsoft.com/office/drawing/2014/main" id="{CDEFD426-07A0-EB6A-E5AD-2C717813D299}"/>
              </a:ext>
            </a:extLst>
          </p:cNvPr>
          <p:cNvPicPr>
            <a:picLocks noChangeAspect="1"/>
          </p:cNvPicPr>
          <p:nvPr/>
        </p:nvPicPr>
        <p:blipFill>
          <a:blip r:embed="rId10"/>
          <a:stretch>
            <a:fillRect/>
          </a:stretch>
        </p:blipFill>
        <p:spPr>
          <a:xfrm>
            <a:off x="6348132" y="995340"/>
            <a:ext cx="1831632" cy="1119923"/>
          </a:xfrm>
          <a:prstGeom prst="rect">
            <a:avLst/>
          </a:prstGeom>
        </p:spPr>
      </p:pic>
      <p:pic>
        <p:nvPicPr>
          <p:cNvPr id="28" name="Imagem 27">
            <a:extLst>
              <a:ext uri="{FF2B5EF4-FFF2-40B4-BE49-F238E27FC236}">
                <a16:creationId xmlns:a16="http://schemas.microsoft.com/office/drawing/2014/main" id="{F093149C-CA3D-42B6-4D31-908AA685654D}"/>
              </a:ext>
            </a:extLst>
          </p:cNvPr>
          <p:cNvPicPr>
            <a:picLocks noChangeAspect="1"/>
          </p:cNvPicPr>
          <p:nvPr/>
        </p:nvPicPr>
        <p:blipFill>
          <a:blip r:embed="rId11"/>
          <a:stretch>
            <a:fillRect/>
          </a:stretch>
        </p:blipFill>
        <p:spPr>
          <a:xfrm>
            <a:off x="8931478" y="5508101"/>
            <a:ext cx="2829878" cy="957054"/>
          </a:xfrm>
          <a:prstGeom prst="rect">
            <a:avLst/>
          </a:prstGeom>
        </p:spPr>
      </p:pic>
    </p:spTree>
    <p:extLst>
      <p:ext uri="{BB962C8B-B14F-4D97-AF65-F5344CB8AC3E}">
        <p14:creationId xmlns:p14="http://schemas.microsoft.com/office/powerpoint/2010/main" val="372756392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595</TotalTime>
  <Words>1997</Words>
  <Application>Microsoft Office PowerPoint</Application>
  <PresentationFormat>Widescreen</PresentationFormat>
  <Paragraphs>276</Paragraphs>
  <Slides>46</Slides>
  <Notes>2</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46</vt:i4>
      </vt:variant>
    </vt:vector>
  </HeadingPairs>
  <TitlesOfParts>
    <vt:vector size="54" baseType="lpstr">
      <vt:lpstr>Abadi</vt:lpstr>
      <vt:lpstr>Arial</vt:lpstr>
      <vt:lpstr>Calibri</vt:lpstr>
      <vt:lpstr>Calibri Light</vt:lpstr>
      <vt:lpstr>Gill Sans MT</vt:lpstr>
      <vt:lpstr>IBM Plex Mono SemiBold</vt:lpstr>
      <vt:lpstr>ibm-plex-sans</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RAFAEL GONCALVES</cp:lastModifiedBy>
  <cp:revision>288</cp:revision>
  <dcterms:created xsi:type="dcterms:W3CDTF">2021-04-29T18:58:34Z</dcterms:created>
  <dcterms:modified xsi:type="dcterms:W3CDTF">2022-05-03T19:48:16Z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